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51"/>
  </p:notesMasterIdLst>
  <p:sldIdLst>
    <p:sldId id="324" r:id="rId2"/>
    <p:sldId id="301" r:id="rId3"/>
    <p:sldId id="302" r:id="rId4"/>
    <p:sldId id="303" r:id="rId5"/>
    <p:sldId id="304" r:id="rId6"/>
    <p:sldId id="320" r:id="rId7"/>
    <p:sldId id="321" r:id="rId8"/>
    <p:sldId id="322" r:id="rId9"/>
    <p:sldId id="305" r:id="rId10"/>
    <p:sldId id="323" r:id="rId11"/>
    <p:sldId id="325" r:id="rId12"/>
    <p:sldId id="326" r:id="rId13"/>
    <p:sldId id="350" r:id="rId14"/>
    <p:sldId id="351" r:id="rId15"/>
    <p:sldId id="352" r:id="rId16"/>
    <p:sldId id="353" r:id="rId17"/>
    <p:sldId id="354" r:id="rId18"/>
    <p:sldId id="356" r:id="rId19"/>
    <p:sldId id="355" r:id="rId20"/>
    <p:sldId id="358" r:id="rId21"/>
    <p:sldId id="359" r:id="rId22"/>
    <p:sldId id="360" r:id="rId23"/>
    <p:sldId id="357" r:id="rId24"/>
    <p:sldId id="349" r:id="rId25"/>
    <p:sldId id="306" r:id="rId26"/>
    <p:sldId id="328" r:id="rId27"/>
    <p:sldId id="315" r:id="rId28"/>
    <p:sldId id="330" r:id="rId29"/>
    <p:sldId id="329" r:id="rId30"/>
    <p:sldId id="317" r:id="rId31"/>
    <p:sldId id="331" r:id="rId32"/>
    <p:sldId id="332" r:id="rId33"/>
    <p:sldId id="333" r:id="rId34"/>
    <p:sldId id="345" r:id="rId35"/>
    <p:sldId id="335" r:id="rId36"/>
    <p:sldId id="334" r:id="rId37"/>
    <p:sldId id="318" r:id="rId38"/>
    <p:sldId id="336" r:id="rId39"/>
    <p:sldId id="337" r:id="rId40"/>
    <p:sldId id="338" r:id="rId41"/>
    <p:sldId id="340" r:id="rId42"/>
    <p:sldId id="341" r:id="rId43"/>
    <p:sldId id="342" r:id="rId44"/>
    <p:sldId id="343" r:id="rId45"/>
    <p:sldId id="344" r:id="rId46"/>
    <p:sldId id="347" r:id="rId47"/>
    <p:sldId id="348" r:id="rId48"/>
    <p:sldId id="346" r:id="rId49"/>
    <p:sldId id="297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12A7"/>
    <a:srgbClr val="FA0C06"/>
    <a:srgbClr val="00CC00"/>
    <a:srgbClr val="800000"/>
    <a:srgbClr val="E4F828"/>
    <a:srgbClr val="7DF7BD"/>
    <a:srgbClr val="FF99CC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2978" autoAdjust="0"/>
  </p:normalViewPr>
  <p:slideViewPr>
    <p:cSldViewPr snapToGrid="0">
      <p:cViewPr>
        <p:scale>
          <a:sx n="76" d="100"/>
          <a:sy n="76" d="100"/>
        </p:scale>
        <p:origin x="-29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87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0B0689-91E7-40D4-9C3B-7C386D205016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6939A-12E8-4F13-916C-818D5705F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714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6939A-12E8-4F13-916C-818D5705F63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45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158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312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430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041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24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357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363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09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81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54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696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6000"/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EB947-86F3-4743-AA35-515FE61D2F47}" type="datetimeFigureOut">
              <a:rPr lang="en-US" smtClean="0"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8EE28-981B-4CBC-8325-0FB7E22F1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654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5.jpeg"/><Relationship Id="rId7" Type="http://schemas.openxmlformats.org/officeDocument/2006/relationships/image" Target="../media/image2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3" Type="http://schemas.openxmlformats.org/officeDocument/2006/relationships/image" Target="../media/image42.jpeg"/><Relationship Id="rId7" Type="http://schemas.openxmlformats.org/officeDocument/2006/relationships/image" Target="../media/image46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e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s://www.google.co.in/url?sa=i&amp;rct=j&amp;q=&amp;esrc=s&amp;source=images&amp;cd=&amp;ved=2ahUKEwiK7qvehtDiAhVDnI8KHYNOBNwQjRx6BAgBEAU&amp;url=https://www.shutterstock.com/search/rosewood&amp;psig=AOvVaw14RurnoADVJGjW5eTOHHqv&amp;ust=155974542772518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g"/><Relationship Id="rId5" Type="http://schemas.openxmlformats.org/officeDocument/2006/relationships/hyperlink" Target="https://www.google.co.in/imgres?imgurl=https://189662-567937-1-raikfcquaxqncofqfm.stackpathdns.com/wp-content/uploads/2015/03/Harvested-Teak-wood.jpg&amp;imgrefurl=https://www.agrifarming.in/teak-wood-farming&amp;docid=Vs4VwERiHsYYqM&amp;tbnid=wQeTi2lCa6RRaM:&amp;vet=10ahUKEwjtkaWhh9DiAhXCpY8KHT_fCqsQMwhpKAcwBw..i&amp;w=650&amp;h=441&amp;bih=603&amp;biw=1239&amp;q=teak%20wood%20tree%20images&amp;ved=0ahUKEwjtkaWhh9DiAhXCpY8KHT_fCqsQMwhpKAcwBw&amp;iact=mrc&amp;uact=8" TargetMode="External"/><Relationship Id="rId4" Type="http://schemas.openxmlformats.org/officeDocument/2006/relationships/image" Target="../media/image4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hyperlink" Target="https://www.google.co.in/url?sa=i&amp;rct=j&amp;q=&amp;esrc=s&amp;source=images&amp;cd=&amp;ved=2ahUKEwjR1_-2yM3iAhXJV30KHcZfDW0QjRx6BAgBEAU&amp;url=https://www.bbcgoodfood.com/howto/guide/health-benefits-spirulina&amp;psig=AOvVaw1RtGa1YgfPYhqpO5c3NZJ3&amp;ust=1559659853264647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7" Type="http://schemas.openxmlformats.org/officeDocument/2006/relationships/image" Target="../media/image88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g"/><Relationship Id="rId5" Type="http://schemas.openxmlformats.org/officeDocument/2006/relationships/image" Target="../media/image86.jpg"/><Relationship Id="rId4" Type="http://schemas.openxmlformats.org/officeDocument/2006/relationships/image" Target="../media/image85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g"/><Relationship Id="rId3" Type="http://schemas.openxmlformats.org/officeDocument/2006/relationships/image" Target="../media/image94.jpg"/><Relationship Id="rId7" Type="http://schemas.openxmlformats.org/officeDocument/2006/relationships/image" Target="../media/image9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g"/><Relationship Id="rId5" Type="http://schemas.openxmlformats.org/officeDocument/2006/relationships/image" Target="../media/image96.jpg"/><Relationship Id="rId4" Type="http://schemas.openxmlformats.org/officeDocument/2006/relationships/image" Target="../media/image95.jpg"/><Relationship Id="rId9" Type="http://schemas.openxmlformats.org/officeDocument/2006/relationships/image" Target="../media/image100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260" y="311312"/>
            <a:ext cx="1212874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C00000"/>
                </a:solidFill>
                <a:latin typeface="Rockwell Extra Bold" panose="02060903040505020403" pitchFamily="18" charset="0"/>
              </a:rPr>
              <a:t>  </a:t>
            </a:r>
            <a:r>
              <a:rPr lang="en-US" sz="3600" dirty="0">
                <a:solidFill>
                  <a:srgbClr val="C00000"/>
                </a:solidFill>
                <a:latin typeface="Rockwell Extra Bold" panose="02060903040505020403" pitchFamily="18" charset="0"/>
              </a:rPr>
              <a:t>TRAINING ON TAMIL </a:t>
            </a:r>
            <a:r>
              <a:rPr lang="en-US" sz="3600" dirty="0" smtClean="0">
                <a:solidFill>
                  <a:srgbClr val="C00000"/>
                </a:solidFill>
                <a:latin typeface="Rockwell Extra Bold" panose="02060903040505020403" pitchFamily="18" charset="0"/>
              </a:rPr>
              <a:t>NADU NEW </a:t>
            </a:r>
            <a:r>
              <a:rPr lang="en-US" sz="3600" dirty="0">
                <a:solidFill>
                  <a:srgbClr val="C00000"/>
                </a:solidFill>
                <a:latin typeface="Rockwell Extra Bold" panose="02060903040505020403" pitchFamily="18" charset="0"/>
              </a:rPr>
              <a:t>TEXT BOOK</a:t>
            </a:r>
          </a:p>
          <a:p>
            <a:pPr algn="ctr"/>
            <a:r>
              <a:rPr lang="en-US" sz="3600" dirty="0">
                <a:solidFill>
                  <a:srgbClr val="C00000"/>
                </a:solidFill>
                <a:latin typeface="Rockwell Extra Bold" panose="02060903040505020403" pitchFamily="18" charset="0"/>
              </a:rPr>
              <a:t>         +2 BOTANY </a:t>
            </a:r>
            <a:endParaRPr lang="en-US" sz="3600" dirty="0" smtClean="0">
              <a:solidFill>
                <a:srgbClr val="C00000"/>
              </a:solidFill>
              <a:latin typeface="Rockwell Extra Bold" panose="02060903040505020403" pitchFamily="18" charset="0"/>
            </a:endParaRPr>
          </a:p>
          <a:p>
            <a:pPr algn="ctr"/>
            <a:r>
              <a:rPr lang="en-US" sz="4800" dirty="0" smtClean="0">
                <a:solidFill>
                  <a:srgbClr val="00CC00"/>
                </a:solidFill>
                <a:latin typeface="Rockwell Extra Bold" panose="02060903040505020403" pitchFamily="18" charset="0"/>
              </a:rPr>
              <a:t>Unit X: Economic Botany</a:t>
            </a:r>
          </a:p>
          <a:p>
            <a:pPr algn="ctr"/>
            <a:r>
              <a:rPr lang="en-US" sz="4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Economically Useful Plants </a:t>
            </a:r>
          </a:p>
          <a:p>
            <a:pPr algn="ctr"/>
            <a:r>
              <a:rPr lang="en-US" sz="4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        and </a:t>
            </a:r>
          </a:p>
          <a:p>
            <a:pPr algn="ctr"/>
            <a:r>
              <a:rPr lang="en-US" sz="4800" dirty="0" smtClean="0">
                <a:solidFill>
                  <a:srgbClr val="FF0000"/>
                </a:solidFill>
                <a:latin typeface="Rockwell Extra Bold" panose="02060903040505020403" pitchFamily="18" charset="0"/>
              </a:rPr>
              <a:t>    Entrepreneurial botany</a:t>
            </a:r>
            <a:endParaRPr lang="en-US" sz="4800" dirty="0">
              <a:solidFill>
                <a:srgbClr val="FF0000"/>
              </a:solidFill>
              <a:latin typeface="Rockwell Extra Bold" panose="02060903040505020403" pitchFamily="18" charset="0"/>
            </a:endParaRPr>
          </a:p>
          <a:p>
            <a:endParaRPr lang="en-US" sz="3600" b="1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2400" b="1" dirty="0" smtClean="0"/>
              <a:t>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12816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775" y="2834640"/>
            <a:ext cx="12087225" cy="40233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i="1" dirty="0" err="1" smtClean="0"/>
              <a:t>Solanum</a:t>
            </a:r>
            <a:r>
              <a:rPr lang="en-US" b="1" i="1" dirty="0" smtClean="0"/>
              <a:t> </a:t>
            </a:r>
            <a:r>
              <a:rPr lang="en-US" b="1" i="1" dirty="0" err="1" smtClean="0"/>
              <a:t>tuberosum</a:t>
            </a:r>
            <a:r>
              <a:rPr lang="en-US" b="1" i="1" dirty="0" smtClean="0"/>
              <a:t>  </a:t>
            </a:r>
            <a:r>
              <a:rPr lang="en-US" b="1" i="1" dirty="0"/>
              <a:t> </a:t>
            </a:r>
            <a:r>
              <a:rPr lang="en-US" b="1" i="1" dirty="0" smtClean="0"/>
              <a:t>	    </a:t>
            </a:r>
            <a:r>
              <a:rPr lang="en-US" b="1" i="1" dirty="0" err="1" smtClean="0"/>
              <a:t>Abelmoschus</a:t>
            </a:r>
            <a:r>
              <a:rPr lang="en-US" b="1" i="1" dirty="0" smtClean="0"/>
              <a:t> </a:t>
            </a:r>
            <a:r>
              <a:rPr lang="en-US" b="1" i="1" dirty="0" err="1"/>
              <a:t>esculentus</a:t>
            </a:r>
            <a:r>
              <a:rPr lang="en-US" b="1" i="1" dirty="0"/>
              <a:t>  </a:t>
            </a:r>
            <a:r>
              <a:rPr lang="en-US" b="1" i="1" dirty="0" smtClean="0"/>
              <a:t> 	 </a:t>
            </a:r>
            <a:r>
              <a:rPr lang="en-US" b="1" i="1" dirty="0" err="1" smtClean="0"/>
              <a:t>Cucumis</a:t>
            </a:r>
            <a:r>
              <a:rPr lang="en-US" b="1" i="1" dirty="0" smtClean="0"/>
              <a:t> </a:t>
            </a:r>
            <a:r>
              <a:rPr lang="en-US" b="1" i="1" dirty="0" err="1"/>
              <a:t>sativus</a:t>
            </a:r>
            <a:r>
              <a:rPr lang="en-US" b="1" i="1" dirty="0"/>
              <a:t> </a:t>
            </a:r>
            <a:endParaRPr lang="en-US" b="1" i="1" dirty="0" smtClean="0"/>
          </a:p>
          <a:p>
            <a:endParaRPr lang="en-US" b="1" i="1" dirty="0"/>
          </a:p>
          <a:p>
            <a:endParaRPr lang="en-US" b="1" i="1" dirty="0" smtClean="0"/>
          </a:p>
          <a:p>
            <a:endParaRPr lang="en-US" b="1" i="1" dirty="0"/>
          </a:p>
          <a:p>
            <a:endParaRPr lang="en-US" b="1" i="1" dirty="0" smtClean="0"/>
          </a:p>
          <a:p>
            <a:endParaRPr lang="en-US" b="1" i="1" dirty="0"/>
          </a:p>
          <a:p>
            <a:endParaRPr lang="en-US" b="1" i="1" dirty="0" smtClean="0"/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r>
              <a:rPr lang="en-US" b="1" i="1" dirty="0" smtClean="0"/>
              <a:t>      Mangifera </a:t>
            </a:r>
            <a:r>
              <a:rPr lang="en-US" b="1" i="1" dirty="0"/>
              <a:t>indica </a:t>
            </a:r>
            <a:r>
              <a:rPr lang="en-US" b="1" i="1" dirty="0" smtClean="0"/>
              <a:t>  		 Musa </a:t>
            </a:r>
            <a:r>
              <a:rPr lang="en-US" b="1" i="1" dirty="0"/>
              <a:t>x </a:t>
            </a:r>
            <a:r>
              <a:rPr lang="en-US" b="1" i="1" dirty="0" err="1" smtClean="0"/>
              <a:t>paradisiaca</a:t>
            </a:r>
            <a:r>
              <a:rPr lang="en-US" b="1" i="1" dirty="0"/>
              <a:t> </a:t>
            </a:r>
            <a:r>
              <a:rPr lang="en-US" b="1" i="1" dirty="0" smtClean="0"/>
              <a:t>  	 </a:t>
            </a:r>
            <a:r>
              <a:rPr lang="en-US" b="1" i="1" dirty="0" err="1"/>
              <a:t>Artocarpus</a:t>
            </a:r>
            <a:r>
              <a:rPr lang="en-US" b="1" i="1" dirty="0"/>
              <a:t> </a:t>
            </a:r>
            <a:r>
              <a:rPr lang="en-US" b="1" i="1" dirty="0" err="1"/>
              <a:t>heterophyllus</a:t>
            </a:r>
            <a:r>
              <a:rPr lang="en-US" b="1" i="1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011" t="25403" r="61207" b="34286"/>
          <a:stretch/>
        </p:blipFill>
        <p:spPr>
          <a:xfrm>
            <a:off x="104774" y="109537"/>
            <a:ext cx="3867149" cy="27502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508" y="196524"/>
            <a:ext cx="3605348" cy="25763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818" y="109537"/>
            <a:ext cx="3945804" cy="26151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9" y="3310128"/>
            <a:ext cx="3729146" cy="29306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t="5323"/>
          <a:stretch/>
        </p:blipFill>
        <p:spPr>
          <a:xfrm>
            <a:off x="4151376" y="3310128"/>
            <a:ext cx="3602736" cy="29306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662" y="3310128"/>
            <a:ext cx="3743960" cy="293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755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751" t="53697" r="30298" b="7648"/>
          <a:stretch/>
        </p:blipFill>
        <p:spPr>
          <a:xfrm>
            <a:off x="292608" y="-722376"/>
            <a:ext cx="11398788" cy="740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53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84" t="46094" r="30221" b="22805"/>
          <a:stretch/>
        </p:blipFill>
        <p:spPr>
          <a:xfrm>
            <a:off x="-51645" y="3183898"/>
            <a:ext cx="12192000" cy="35387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9380" y="6378941"/>
            <a:ext cx="2450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/>
              <a:t>Saccharum</a:t>
            </a:r>
            <a:r>
              <a:rPr lang="en-US" b="1" i="1" dirty="0"/>
              <a:t> </a:t>
            </a:r>
            <a:r>
              <a:rPr lang="en-US" b="1" i="1" dirty="0" err="1"/>
              <a:t>officinarum</a:t>
            </a:r>
            <a:r>
              <a:rPr lang="en-US" b="1" i="1" dirty="0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5631148" y="6378941"/>
            <a:ext cx="1979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/>
              <a:t>Stevia </a:t>
            </a:r>
            <a:r>
              <a:rPr lang="en-US" b="1" i="1" dirty="0" err="1"/>
              <a:t>rebaudiana</a:t>
            </a:r>
            <a:r>
              <a:rPr lang="en-US" b="1" i="1" dirty="0"/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8486034" y="6351509"/>
            <a:ext cx="2063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/>
              <a:t>Borassus</a:t>
            </a:r>
            <a:r>
              <a:rPr lang="en-US" b="1" i="1" dirty="0"/>
              <a:t> </a:t>
            </a:r>
            <a:r>
              <a:rPr lang="en-US" b="1" i="1" dirty="0" err="1"/>
              <a:t>flabellifer</a:t>
            </a:r>
            <a:r>
              <a:rPr lang="en-US" b="1" i="1" dirty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1419742" y="2814566"/>
            <a:ext cx="25405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 smtClean="0"/>
              <a:t>Anacardium</a:t>
            </a:r>
            <a:r>
              <a:rPr lang="en-US" b="1" i="1" dirty="0" smtClean="0"/>
              <a:t> </a:t>
            </a:r>
            <a:r>
              <a:rPr lang="en-US" b="1" i="1" dirty="0" err="1" smtClean="0"/>
              <a:t>occidentale</a:t>
            </a:r>
            <a:r>
              <a:rPr lang="en-US" b="1" i="1" dirty="0" smtClean="0"/>
              <a:t> </a:t>
            </a:r>
            <a:endParaRPr lang="en-US" b="1" i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8" t="18294" r="11846" b="9250"/>
          <a:stretch/>
        </p:blipFill>
        <p:spPr>
          <a:xfrm>
            <a:off x="195232" y="91440"/>
            <a:ext cx="3206336" cy="259511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4" t="20666" r="16247" b="13333"/>
          <a:stretch/>
        </p:blipFill>
        <p:spPr>
          <a:xfrm>
            <a:off x="3286865" y="150801"/>
            <a:ext cx="2757490" cy="26299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870" y="136996"/>
            <a:ext cx="2657584" cy="26575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/>
          <a:srcRect l="21448" t="14501" r="38834" b="46502"/>
          <a:stretch/>
        </p:blipFill>
        <p:spPr>
          <a:xfrm>
            <a:off x="8972969" y="1213100"/>
            <a:ext cx="3069679" cy="160146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6" t="576" r="9361" b="20240"/>
          <a:stretch/>
        </p:blipFill>
        <p:spPr>
          <a:xfrm>
            <a:off x="8972969" y="73659"/>
            <a:ext cx="3003967" cy="1781535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7952148" y="2794580"/>
            <a:ext cx="1481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/>
              <a:t>Prunus</a:t>
            </a:r>
            <a:r>
              <a:rPr lang="en-US" b="1" i="1" dirty="0"/>
              <a:t> </a:t>
            </a:r>
            <a:r>
              <a:rPr lang="en-US" b="1" i="1" dirty="0" err="1"/>
              <a:t>dulcis</a:t>
            </a:r>
            <a:r>
              <a:rPr lang="en-US" b="1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83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55447"/>
            <a:ext cx="10515600" cy="81381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A73391"/>
                </a:solidFill>
                <a:latin typeface="Algerian" pitchFamily="82" charset="0"/>
              </a:rPr>
              <a:t> Oil Seeds </a:t>
            </a:r>
            <a:endParaRPr lang="en-IN" b="1" dirty="0">
              <a:solidFill>
                <a:srgbClr val="A73391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1214"/>
            <a:ext cx="10972800" cy="4773386"/>
          </a:xfrm>
        </p:spPr>
        <p:txBody>
          <a:bodyPr>
            <a:noAutofit/>
          </a:bodyPr>
          <a:lstStyle/>
          <a:p>
            <a:pPr marL="0" indent="0">
              <a:buClrTx/>
              <a:buNone/>
            </a:pPr>
            <a:endParaRPr lang="en-IN" sz="4800" b="1" dirty="0">
              <a:solidFill>
                <a:srgbClr val="476FA9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37" t="9396" r="53651" b="6059"/>
          <a:stretch/>
        </p:blipFill>
        <p:spPr>
          <a:xfrm>
            <a:off x="173736" y="569233"/>
            <a:ext cx="11850624" cy="638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18395"/>
      </p:ext>
    </p:extLst>
  </p:cSld>
  <p:clrMapOvr>
    <a:masterClrMapping/>
  </p:clrMapOvr>
  <p:transition spd="slow">
    <p:wipe dir="u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5626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dirty="0" smtClean="0">
                <a:solidFill>
                  <a:srgbClr val="AE12A7"/>
                </a:solidFill>
                <a:latin typeface="Algerian" panose="04020705040A02060702" pitchFamily="82" charset="0"/>
              </a:rPr>
              <a:t>Fatty acids in Oils</a:t>
            </a:r>
            <a:endParaRPr lang="en-IN" b="1" i="1" dirty="0">
              <a:solidFill>
                <a:srgbClr val="AE12A7"/>
              </a:solidFill>
              <a:latin typeface="Algerian" pitchFamily="82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="" xmlns:a16="http://schemas.microsoft.com/office/drawing/2014/main" xmlns:lc="http://schemas.openxmlformats.org/drawingml/2006/lockedCanvas" id="{259DF0CB-5F57-43B5-8454-4AB5194E1B4D}"/>
              </a:ext>
            </a:extLst>
          </p:cNvPr>
          <p:cNvSpPr>
            <a:spLocks noGrp="1"/>
          </p:cNvSpPr>
          <p:nvPr/>
        </p:nvSpPr>
        <p:spPr>
          <a:xfrm>
            <a:off x="838200" y="1616765"/>
            <a:ext cx="4609147" cy="4762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b="1" i="1" dirty="0"/>
          </a:p>
        </p:txBody>
      </p:sp>
      <p:sp>
        <p:nvSpPr>
          <p:cNvPr id="8" name="Content Placeholder 5">
            <a:extLst>
              <a:ext uri="{FF2B5EF4-FFF2-40B4-BE49-F238E27FC236}">
                <a16:creationId xmlns="" xmlns:a16="http://schemas.microsoft.com/office/drawing/2014/main" xmlns:lc="http://schemas.openxmlformats.org/drawingml/2006/lockedCanvas" id="{F39A4C6D-DAA2-49A7-AF1D-3494A0CC2BEC}"/>
              </a:ext>
            </a:extLst>
          </p:cNvPr>
          <p:cNvSpPr>
            <a:spLocks noGrp="1"/>
          </p:cNvSpPr>
          <p:nvPr/>
        </p:nvSpPr>
        <p:spPr>
          <a:xfrm>
            <a:off x="6196846" y="1388165"/>
            <a:ext cx="5688727" cy="4693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b="1" i="1" dirty="0">
              <a:solidFill>
                <a:srgbClr val="C0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10" name="Content Placeholder 3">
            <a:extLst>
              <a:ext uri="{FF2B5EF4-FFF2-40B4-BE49-F238E27FC236}">
                <a16:creationId xmlns="" xmlns:a16="http://schemas.microsoft.com/office/drawing/2014/main" xmlns:lc="http://schemas.openxmlformats.org/drawingml/2006/lockedCanvas" id="{1C8EEBFF-BE46-4B49-AC4F-7B889F7513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10" y="745421"/>
            <a:ext cx="3693198" cy="22510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xmlns:lc="http://schemas.openxmlformats.org/drawingml/2006/lockedCanvas" id="{F3A85796-BCEE-4865-BBF7-57D4C14A379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81" b="776"/>
          <a:stretch/>
        </p:blipFill>
        <p:spPr>
          <a:xfrm flipH="1">
            <a:off x="4191174" y="702626"/>
            <a:ext cx="3690556" cy="22510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xmlns:lc="http://schemas.openxmlformats.org/drawingml/2006/lockedCanvas" id="{E07A9446-482A-4279-9553-42616533FB6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" r="5617" b="18671"/>
          <a:stretch/>
        </p:blipFill>
        <p:spPr>
          <a:xfrm flipH="1">
            <a:off x="8190122" y="743930"/>
            <a:ext cx="3491926" cy="225100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883262" y="351435"/>
            <a:ext cx="2776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Arachis</a:t>
            </a:r>
            <a: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hypogaea</a:t>
            </a:r>
            <a: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38200" y="2953632"/>
            <a:ext cx="2425664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i="1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Premium cooking oil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83751" y="335527"/>
            <a:ext cx="2856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Sesamum</a:t>
            </a:r>
            <a: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indicum</a:t>
            </a:r>
            <a: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283951" y="2882366"/>
            <a:ext cx="38257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This </a:t>
            </a:r>
            <a:r>
              <a:rPr lang="en-US" b="1" i="1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oil is the </a:t>
            </a:r>
            <a:r>
              <a:rPr lang="en-US" i="1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basis of most of the scented oils use</a:t>
            </a:r>
            <a:r>
              <a:rPr lang="en-US" b="1" i="1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d in perfumes.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594755" y="351435"/>
            <a:ext cx="2316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Cocos</a:t>
            </a:r>
            <a: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nucifera</a:t>
            </a:r>
            <a: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048727" y="2994936"/>
            <a:ext cx="3393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This is an edible-industrial </a:t>
            </a:r>
            <a:r>
              <a:rPr lang="en-US" b="1" i="1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oil. </a:t>
            </a:r>
          </a:p>
        </p:txBody>
      </p:sp>
      <p:pic>
        <p:nvPicPr>
          <p:cNvPr id="19" name="Content Placeholder 18">
            <a:extLst>
              <a:ext uri="{FF2B5EF4-FFF2-40B4-BE49-F238E27FC236}">
                <a16:creationId xmlns="" xmlns:a16="http://schemas.microsoft.com/office/drawing/2014/main" xmlns:lc="http://schemas.openxmlformats.org/drawingml/2006/lockedCanvas" id="{5792B415-7020-4782-A17A-4772C98EB5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95" y="3766798"/>
            <a:ext cx="3693197" cy="24556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xmlns:lc="http://schemas.openxmlformats.org/drawingml/2006/lockedCanvas" id="{A4F95F75-8E85-4414-875C-560E58DFE49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32"/>
          <a:stretch/>
        </p:blipFill>
        <p:spPr>
          <a:xfrm>
            <a:off x="4134600" y="3757297"/>
            <a:ext cx="3681265" cy="250429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xmlns:lc="http://schemas.openxmlformats.org/drawingml/2006/lockedCanvas" id="{3A91F47A-049C-4B40-B487-22D4E92666F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0" t="4466" r="5240" b="6647"/>
          <a:stretch/>
        </p:blipFill>
        <p:spPr>
          <a:xfrm>
            <a:off x="8153758" y="3749625"/>
            <a:ext cx="3689386" cy="233246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26580" y="3292282"/>
            <a:ext cx="29245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Camellia </a:t>
            </a:r>
            <a:r>
              <a:rPr lang="en-US" sz="24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sinensis</a:t>
            </a:r>
            <a: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/>
            </a:r>
            <a:b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</a:br>
            <a:endParaRPr lang="en-US" sz="2400" b="1" i="1" dirty="0">
              <a:solidFill>
                <a:srgbClr val="C0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831950" y="3351299"/>
            <a:ext cx="27738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Coffea</a:t>
            </a:r>
            <a: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arabica</a:t>
            </a:r>
            <a: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/>
            </a:r>
            <a:b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</a:br>
            <a:endParaRPr lang="en-US" sz="2400" b="1" i="1" dirty="0">
              <a:solidFill>
                <a:srgbClr val="C0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931629" y="6267659"/>
            <a:ext cx="42584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Caffeine</a:t>
            </a:r>
            <a:r>
              <a:rPr lang="en-US" dirty="0"/>
              <a:t> enhances release of </a:t>
            </a:r>
            <a:r>
              <a:rPr lang="en-US" dirty="0">
                <a:solidFill>
                  <a:srgbClr val="FF0000"/>
                </a:solidFill>
              </a:rPr>
              <a:t>acetylcholine</a:t>
            </a:r>
            <a:r>
              <a:rPr lang="en-US" dirty="0"/>
              <a:t> in brain, which in turn enhances efficiency. 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90966" y="6222385"/>
            <a:ext cx="4000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green </a:t>
            </a:r>
            <a:r>
              <a:rPr lang="en-US" dirty="0"/>
              <a:t>tea </a:t>
            </a:r>
            <a:r>
              <a:rPr lang="en-US" dirty="0" smtClean="0"/>
              <a:t> </a:t>
            </a:r>
            <a:r>
              <a:rPr lang="en-US" dirty="0">
                <a:solidFill>
                  <a:srgbClr val="FF0000"/>
                </a:solidFill>
              </a:rPr>
              <a:t>lowers</a:t>
            </a:r>
            <a:r>
              <a:rPr lang="en-US" dirty="0"/>
              <a:t> the </a:t>
            </a:r>
            <a:r>
              <a:rPr lang="en-US" dirty="0">
                <a:solidFill>
                  <a:srgbClr val="FF0000"/>
                </a:solidFill>
              </a:rPr>
              <a:t>bad cholesterol</a:t>
            </a:r>
            <a:r>
              <a:rPr lang="en-US" dirty="0"/>
              <a:t> and increases the good cholesterol.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687623" y="3353154"/>
            <a:ext cx="341943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Theobroma</a:t>
            </a:r>
            <a:r>
              <a:rPr lang="en-US" sz="20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cacao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8048727" y="6005777"/>
            <a:ext cx="41432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Rich </a:t>
            </a:r>
            <a:r>
              <a:rPr lang="en-US" dirty="0"/>
              <a:t>in </a:t>
            </a:r>
            <a:r>
              <a:rPr lang="en-US" dirty="0" err="1"/>
              <a:t>fibres</a:t>
            </a:r>
            <a:r>
              <a:rPr lang="en-US" dirty="0"/>
              <a:t>, minerals and </a:t>
            </a:r>
            <a:r>
              <a:rPr lang="en-US" dirty="0">
                <a:solidFill>
                  <a:srgbClr val="FF0000"/>
                </a:solidFill>
              </a:rPr>
              <a:t>antioxidants</a:t>
            </a:r>
            <a:r>
              <a:rPr lang="en-US" dirty="0"/>
              <a:t>, thus preventing </a:t>
            </a:r>
            <a:r>
              <a:rPr lang="en-US" dirty="0" err="1">
                <a:solidFill>
                  <a:srgbClr val="FF0000"/>
                </a:solidFill>
              </a:rPr>
              <a:t>cancer</a:t>
            </a:r>
            <a:r>
              <a:rPr lang="en-US" dirty="0" err="1"/>
              <a:t>,cardiovascular</a:t>
            </a:r>
            <a:r>
              <a:rPr lang="en-US" dirty="0"/>
              <a:t> diseases, premature ageing.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819890" y="5402549"/>
            <a:ext cx="2948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‘food of the Gods’. 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959886" y="3721587"/>
            <a:ext cx="2198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sz="3600" dirty="0">
                <a:solidFill>
                  <a:srgbClr val="FFFF00"/>
                </a:solidFill>
              </a:rPr>
              <a:t>Beverages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6842408"/>
      </p:ext>
    </p:extLst>
  </p:cSld>
  <p:clrMapOvr>
    <a:masterClrMapping/>
  </p:clrMapOvr>
  <p:transition spd="slow">
    <p:wipe dir="u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1622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A0C06"/>
                </a:solidFill>
                <a:latin typeface="Algerian" panose="04020705040A02060702" pitchFamily="82" charset="0"/>
              </a:rPr>
              <a:t>Spices and Condiments</a:t>
            </a:r>
            <a:endParaRPr lang="en-US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577" t="51816" r="5264" b="13588"/>
          <a:stretch/>
        </p:blipFill>
        <p:spPr>
          <a:xfrm>
            <a:off x="-44727" y="481254"/>
            <a:ext cx="12281454" cy="25654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9449" y="2862048"/>
            <a:ext cx="2374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>
                <a:solidFill>
                  <a:srgbClr val="FF0000"/>
                </a:solidFill>
              </a:rPr>
              <a:t>Elettaria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cardamomum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4835" y="2862048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</a:rPr>
              <a:t>Piper </a:t>
            </a:r>
            <a:r>
              <a:rPr lang="en-US" b="1" i="1" dirty="0" err="1">
                <a:solidFill>
                  <a:srgbClr val="FF0000"/>
                </a:solidFill>
              </a:rPr>
              <a:t>nigrum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775173" y="2868947"/>
            <a:ext cx="1842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</a:rPr>
              <a:t>Curcuma longa</a:t>
            </a:r>
            <a:br>
              <a:rPr lang="en-US" b="1" i="1" dirty="0">
                <a:solidFill>
                  <a:srgbClr val="FF0000"/>
                </a:solidFill>
              </a:rPr>
            </a:b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617763" y="2862048"/>
            <a:ext cx="19452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</a:rPr>
              <a:t>Capsicum </a:t>
            </a:r>
            <a:r>
              <a:rPr lang="en-US" b="1" i="1" dirty="0" err="1">
                <a:solidFill>
                  <a:srgbClr val="FF0000"/>
                </a:solidFill>
              </a:rPr>
              <a:t>annuum</a:t>
            </a:r>
            <a:endParaRPr lang="en-US" b="1" i="1" dirty="0">
              <a:solidFill>
                <a:srgbClr val="FF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49567" t="36446" r="4769" b="7156"/>
          <a:stretch/>
        </p:blipFill>
        <p:spPr>
          <a:xfrm>
            <a:off x="7434470" y="3429000"/>
            <a:ext cx="4687956" cy="35956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49" y="3508245"/>
            <a:ext cx="2832654" cy="327951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98076" y="3462078"/>
            <a:ext cx="28664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err="1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Tamarindus</a:t>
            </a:r>
            <a:r>
              <a:rPr lang="en-US" sz="2400" b="1" i="1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indica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1628" t="9762" r="53576" b="9972"/>
          <a:stretch/>
        </p:blipFill>
        <p:spPr>
          <a:xfrm>
            <a:off x="3103193" y="3433176"/>
            <a:ext cx="4258814" cy="353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227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796" t="23460" r="4961" b="21185"/>
          <a:stretch/>
        </p:blipFill>
        <p:spPr>
          <a:xfrm>
            <a:off x="0" y="1"/>
            <a:ext cx="122920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28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" r="-2" b="54975"/>
          <a:stretch/>
        </p:blipFill>
        <p:spPr>
          <a:xfrm>
            <a:off x="6051167" y="707518"/>
            <a:ext cx="4054858" cy="227349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651" t="16036" r="53163" b="5463"/>
          <a:stretch/>
        </p:blipFill>
        <p:spPr>
          <a:xfrm>
            <a:off x="0" y="681037"/>
            <a:ext cx="7258050" cy="617696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696968" y="34036"/>
            <a:ext cx="1947672" cy="6621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Fibres</a:t>
            </a:r>
            <a:endParaRPr lang="en-US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7" t="8528" r="8027" b="8195"/>
          <a:stretch/>
        </p:blipFill>
        <p:spPr>
          <a:xfrm>
            <a:off x="9902287" y="658401"/>
            <a:ext cx="2390775" cy="23717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430" y="3079243"/>
            <a:ext cx="2673857" cy="26738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8"/>
          <a:stretch/>
        </p:blipFill>
        <p:spPr>
          <a:xfrm>
            <a:off x="9902288" y="3079243"/>
            <a:ext cx="2375438" cy="267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50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5296F7-A394-4358-9267-5A2425E71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9837"/>
            <a:ext cx="10515600" cy="63157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err="1">
                <a:solidFill>
                  <a:srgbClr val="FF0000"/>
                </a:solidFill>
                <a:latin typeface="Algerian" panose="04020705040A02060702" pitchFamily="82" charset="0"/>
              </a:rPr>
              <a:t>Fibres</a:t>
            </a:r>
            <a:endParaRPr lang="en-US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DCD6EB3-3C0A-4BEE-8DEE-DF07E9A018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584" y="740664"/>
            <a:ext cx="3945324" cy="54362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Cotton</a:t>
            </a:r>
          </a:p>
          <a:p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Gossypium spp.</a:t>
            </a:r>
          </a:p>
          <a:p>
            <a:pPr marL="0" indent="0">
              <a:buNone/>
            </a:pPr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(</a:t>
            </a:r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1) G. </a:t>
            </a:r>
            <a:r>
              <a:rPr lang="en-US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hirsutum</a:t>
            </a:r>
            <a:endParaRPr lang="en-US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>
              <a:buNone/>
            </a:pPr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(</a:t>
            </a:r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2)</a:t>
            </a:r>
            <a:r>
              <a:rPr lang="en-US" dirty="0" err="1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G.barbadense</a:t>
            </a:r>
            <a:endParaRPr lang="en-US" dirty="0" smtClean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>
              <a:buNone/>
            </a:pPr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  are </a:t>
            </a:r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the New world </a:t>
            </a:r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   species</a:t>
            </a:r>
            <a:endParaRPr lang="en-US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>
              <a:buNone/>
            </a:pPr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(3</a:t>
            </a:r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) G. </a:t>
            </a:r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arboretum</a:t>
            </a:r>
          </a:p>
          <a:p>
            <a:pPr marL="0" indent="0">
              <a:buNone/>
            </a:pPr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(</a:t>
            </a:r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4) G. </a:t>
            </a:r>
            <a:r>
              <a:rPr lang="en-US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herbaceum</a:t>
            </a:r>
            <a:endParaRPr lang="en-US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endParaRPr lang="en-US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endParaRPr lang="en-US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16B1511-6237-4D8B-9423-53A6217107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88408" y="740664"/>
            <a:ext cx="3510419" cy="54362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Jute</a:t>
            </a:r>
          </a:p>
          <a:p>
            <a:pPr marL="0" indent="0">
              <a:buNone/>
            </a:pPr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Corchorus spp. </a:t>
            </a:r>
          </a:p>
          <a:p>
            <a:pPr marL="0" indent="0">
              <a:buNone/>
            </a:pPr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From </a:t>
            </a:r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the two cultivated species (1) Corchorus </a:t>
            </a:r>
            <a:r>
              <a:rPr lang="en-US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capsularis</a:t>
            </a:r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- Indo-Burmese origin. </a:t>
            </a:r>
          </a:p>
          <a:p>
            <a:pPr marL="0" indent="0">
              <a:buNone/>
            </a:pPr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(</a:t>
            </a:r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2) </a:t>
            </a:r>
            <a:r>
              <a:rPr lang="en-US" dirty="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C.olitorius</a:t>
            </a:r>
            <a:r>
              <a:rPr lang="en-US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-African origin</a:t>
            </a:r>
            <a:endParaRPr lang="en-US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035A820-9CEA-4146-AF9F-C4B117C73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9294" y="1946884"/>
            <a:ext cx="3510323" cy="43513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F732DCE-DE49-4466-A90C-AB3044E24A22}"/>
              </a:ext>
            </a:extLst>
          </p:cNvPr>
          <p:cNvSpPr/>
          <p:nvPr/>
        </p:nvSpPr>
        <p:spPr>
          <a:xfrm>
            <a:off x="7570744" y="636154"/>
            <a:ext cx="4520672" cy="465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  <a:cs typeface="Times New Roman" panose="02020603050405020304" pitchFamily="18" charset="0"/>
              </a:rPr>
              <a:t>Coconut / Coir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 smtClean="0">
                <a:latin typeface="Adobe Gothic Std B" panose="020B0800000000000000" pitchFamily="34" charset="-128"/>
                <a:ea typeface="Adobe Gothic Std B" panose="020B0800000000000000" pitchFamily="34" charset="-128"/>
                <a:cs typeface="Times New Roman" panose="02020603050405020304" pitchFamily="18" charset="0"/>
              </a:rPr>
              <a:t>Cocos</a:t>
            </a:r>
            <a:r>
              <a:rPr lang="en-US" sz="2800" dirty="0" smtClean="0">
                <a:latin typeface="Adobe Gothic Std B" panose="020B0800000000000000" pitchFamily="34" charset="-128"/>
                <a:ea typeface="Adobe Gothic Std B" panose="020B0800000000000000" pitchFamily="34" charset="-128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Adobe Gothic Std B" panose="020B0800000000000000" pitchFamily="34" charset="-128"/>
                <a:ea typeface="Adobe Gothic Std B" panose="020B0800000000000000" pitchFamily="34" charset="-128"/>
                <a:cs typeface="Times New Roman" panose="02020603050405020304" pitchFamily="18" charset="0"/>
              </a:rPr>
              <a:t>nucifera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smtClean="0">
                <a:latin typeface="Adobe Gothic Std B" panose="020B0800000000000000" pitchFamily="34" charset="-128"/>
                <a:ea typeface="Adobe Gothic Std B" panose="020B0800000000000000" pitchFamily="34" charset="-128"/>
                <a:cs typeface="Times New Roman" panose="02020603050405020304" pitchFamily="18" charset="0"/>
              </a:rPr>
              <a:t>It </a:t>
            </a:r>
            <a:r>
              <a:rPr lang="en-US" sz="2800" dirty="0">
                <a:latin typeface="Adobe Gothic Std B" panose="020B0800000000000000" pitchFamily="34" charset="-128"/>
                <a:ea typeface="Adobe Gothic Std B" panose="020B0800000000000000" pitchFamily="34" charset="-128"/>
                <a:cs typeface="Times New Roman" panose="02020603050405020304" pitchFamily="18" charset="0"/>
              </a:rPr>
              <a:t>is used in </a:t>
            </a:r>
            <a:r>
              <a:rPr lang="en-US" sz="2800" dirty="0" smtClean="0">
                <a:latin typeface="Adobe Gothic Std B" panose="020B0800000000000000" pitchFamily="34" charset="-128"/>
                <a:ea typeface="Adobe Gothic Std B" panose="020B0800000000000000" pitchFamily="34" charset="-128"/>
                <a:cs typeface="Times New Roman" panose="02020603050405020304" pitchFamily="18" charset="0"/>
              </a:rPr>
              <a:t>manufacture </a:t>
            </a:r>
            <a:r>
              <a:rPr lang="en-US" sz="2800" dirty="0">
                <a:latin typeface="Adobe Gothic Std B" panose="020B0800000000000000" pitchFamily="34" charset="-128"/>
                <a:ea typeface="Adobe Gothic Std B" panose="020B0800000000000000" pitchFamily="34" charset="-128"/>
                <a:cs typeface="Times New Roman" panose="02020603050405020304" pitchFamily="18" charset="0"/>
              </a:rPr>
              <a:t>of mats, cushion seats, bags, packaging material, water-proof and </a:t>
            </a:r>
            <a:r>
              <a:rPr lang="en-US" sz="2800" dirty="0" smtClean="0">
                <a:latin typeface="Adobe Gothic Std B" panose="020B0800000000000000" pitchFamily="34" charset="-128"/>
                <a:ea typeface="Adobe Gothic Std B" panose="020B0800000000000000" pitchFamily="34" charset="-128"/>
                <a:cs typeface="Times New Roman" panose="02020603050405020304" pitchFamily="18" charset="0"/>
              </a:rPr>
              <a:t>sound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smtClean="0">
                <a:latin typeface="Adobe Gothic Std B" panose="020B0800000000000000" pitchFamily="34" charset="-128"/>
                <a:ea typeface="Adobe Gothic Std B" panose="020B0800000000000000" pitchFamily="34" charset="-128"/>
                <a:cs typeface="Times New Roman" panose="02020603050405020304" pitchFamily="18" charset="0"/>
              </a:rPr>
              <a:t>proof </a:t>
            </a:r>
            <a:r>
              <a:rPr lang="en-US" sz="2800" dirty="0">
                <a:latin typeface="Adobe Gothic Std B" panose="020B0800000000000000" pitchFamily="34" charset="-128"/>
                <a:ea typeface="Adobe Gothic Std B" panose="020B0800000000000000" pitchFamily="34" charset="-128"/>
                <a:cs typeface="Times New Roman" panose="02020603050405020304" pitchFamily="18" charset="0"/>
              </a:rPr>
              <a:t>boards and thermal insulation. </a:t>
            </a:r>
            <a:endParaRPr lang="en-US" sz="28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800" dirty="0">
              <a:latin typeface="Adobe Gothic Std B" panose="020B0800000000000000" pitchFamily="34" charset="-128"/>
              <a:ea typeface="Adobe Gothic Std B" panose="020B0800000000000000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20" y="4559806"/>
            <a:ext cx="2262573" cy="21579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408" y="4559807"/>
            <a:ext cx="2551869" cy="21579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722" y="4621485"/>
            <a:ext cx="2007253" cy="24148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05975" y="4641586"/>
            <a:ext cx="2431306" cy="22164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0" r="13848"/>
          <a:stretch/>
        </p:blipFill>
        <p:spPr>
          <a:xfrm flipH="1">
            <a:off x="2295902" y="4573114"/>
            <a:ext cx="2124075" cy="21446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4" r="4801" b="3761"/>
          <a:stretch/>
        </p:blipFill>
        <p:spPr>
          <a:xfrm>
            <a:off x="6315003" y="4559806"/>
            <a:ext cx="2019300" cy="227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9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42874"/>
            <a:ext cx="10515600" cy="83820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AE12A7"/>
                </a:solidFill>
                <a:latin typeface="Algerian" panose="04020705040A02060702" pitchFamily="82" charset="0"/>
              </a:rPr>
              <a:t>Timber</a:t>
            </a:r>
          </a:p>
        </p:txBody>
      </p:sp>
      <p:pic>
        <p:nvPicPr>
          <p:cNvPr id="1029" name="Picture 5" descr="Image result for rose wood tree images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8" r="6538" b="7380"/>
          <a:stretch/>
        </p:blipFill>
        <p:spPr bwMode="auto">
          <a:xfrm>
            <a:off x="4148133" y="813838"/>
            <a:ext cx="3752854" cy="327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236" y="780256"/>
            <a:ext cx="4048125" cy="3258344"/>
          </a:xfrm>
          <a:prstGeom prst="rect">
            <a:avLst/>
          </a:prstGeom>
        </p:spPr>
      </p:pic>
      <p:sp>
        <p:nvSpPr>
          <p:cNvPr id="7" name="AutoShape 7" descr="Image result for teak wood tree images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1228723" y="3553619"/>
            <a:ext cx="3533777" cy="207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69" b="-2381"/>
          <a:stretch/>
        </p:blipFill>
        <p:spPr>
          <a:xfrm>
            <a:off x="719926" y="780256"/>
            <a:ext cx="3332959" cy="334406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68808" y="4209253"/>
            <a:ext cx="38557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Native </a:t>
            </a:r>
            <a:r>
              <a:rPr lang="en-US" sz="2000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to South east Asia.</a:t>
            </a:r>
          </a:p>
          <a:p>
            <a:r>
              <a:rPr lang="en-US" sz="2000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The heartwood is golden yellow to golden </a:t>
            </a:r>
            <a:r>
              <a:rPr lang="en-US" sz="2000" dirty="0" smtClean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brown </a:t>
            </a:r>
            <a:r>
              <a:rPr lang="en-US" sz="2000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when freshly sawn, turning darker </a:t>
            </a:r>
            <a:r>
              <a:rPr lang="en-US" sz="2000" dirty="0" smtClean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when </a:t>
            </a:r>
            <a:r>
              <a:rPr lang="en-US" sz="2000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exposed to light. Known for its </a:t>
            </a:r>
            <a:r>
              <a:rPr lang="en-US" sz="2000" dirty="0" smtClean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durability </a:t>
            </a:r>
            <a:r>
              <a:rPr lang="en-US" sz="2000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as it is immune to the attack of </a:t>
            </a:r>
            <a:endParaRPr lang="en-US" sz="2000" dirty="0" smtClean="0">
              <a:solidFill>
                <a:srgbClr val="AE12A7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r>
              <a:rPr lang="en-US" sz="2000" dirty="0" smtClean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termites and fungi. </a:t>
            </a:r>
          </a:p>
          <a:p>
            <a:endParaRPr lang="en-US" sz="2000" dirty="0">
              <a:solidFill>
                <a:srgbClr val="AE12A7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endParaRPr lang="en-US" sz="2000" dirty="0">
              <a:solidFill>
                <a:srgbClr val="AE12A7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endParaRPr lang="en-US" sz="2000" dirty="0">
              <a:solidFill>
                <a:srgbClr val="AE12A7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84642" y="290618"/>
            <a:ext cx="26240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err="1">
                <a:solidFill>
                  <a:srgbClr val="C00000"/>
                </a:solidFill>
              </a:rPr>
              <a:t>Tectona</a:t>
            </a:r>
            <a:r>
              <a:rPr lang="en-US" sz="2800" b="1" i="1" dirty="0">
                <a:solidFill>
                  <a:srgbClr val="C00000"/>
                </a:solidFill>
              </a:rPr>
              <a:t> </a:t>
            </a:r>
            <a:r>
              <a:rPr lang="en-US" sz="2800" b="1" i="1" dirty="0" err="1" smtClean="0">
                <a:solidFill>
                  <a:srgbClr val="C00000"/>
                </a:solidFill>
              </a:rPr>
              <a:t>grandis</a:t>
            </a:r>
            <a:r>
              <a:rPr lang="en-US" sz="2800" b="1" i="1" dirty="0" smtClean="0">
                <a:solidFill>
                  <a:srgbClr val="C00000"/>
                </a:solidFill>
              </a:rPr>
              <a:t> </a:t>
            </a:r>
            <a:endParaRPr lang="en-US" sz="2800" b="1" i="1" dirty="0">
              <a:solidFill>
                <a:srgbClr val="C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8133" y="4278781"/>
            <a:ext cx="37528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Native </a:t>
            </a:r>
            <a:r>
              <a:rPr lang="en-US" sz="2400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to India.</a:t>
            </a:r>
          </a:p>
          <a:p>
            <a:r>
              <a:rPr lang="en-US" sz="2400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Indian rosewood has yellowish sapwood and dull brown to almost purple </a:t>
            </a:r>
            <a:r>
              <a:rPr lang="en-US" sz="2400" dirty="0" err="1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coloured</a:t>
            </a:r>
            <a:r>
              <a:rPr lang="en-US" sz="2400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heartwood.</a:t>
            </a:r>
          </a:p>
          <a:p>
            <a:r>
              <a:rPr lang="en-US" dirty="0"/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804306" y="345668"/>
            <a:ext cx="2884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err="1">
                <a:solidFill>
                  <a:srgbClr val="C00000"/>
                </a:solidFill>
              </a:rPr>
              <a:t>Dalbergia</a:t>
            </a:r>
            <a:r>
              <a:rPr lang="en-US" sz="2800" b="1" i="1" dirty="0">
                <a:solidFill>
                  <a:srgbClr val="C00000"/>
                </a:solidFill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</a:rPr>
              <a:t>latifolia</a:t>
            </a:r>
            <a:endParaRPr lang="en-US" sz="2800" b="1" i="1" dirty="0">
              <a:solidFill>
                <a:srgbClr val="C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069792" y="4186448"/>
            <a:ext cx="39010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The heartwood is jet black with a metallic </a:t>
            </a:r>
            <a:r>
              <a:rPr lang="en-US" sz="2400" dirty="0" err="1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lustre</a:t>
            </a:r>
            <a:r>
              <a:rPr lang="en-US" sz="2400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when smoothened and is resistant to attack by </a:t>
            </a:r>
          </a:p>
          <a:p>
            <a:r>
              <a:rPr lang="en-US" sz="2400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insects and fungi</a:t>
            </a:r>
            <a:r>
              <a:rPr lang="en-US" sz="2400" dirty="0"/>
              <a:t>. 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951538" y="385250"/>
            <a:ext cx="28440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Diospyros</a:t>
            </a:r>
            <a:r>
              <a:rPr lang="en-US" sz="24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ebenum</a:t>
            </a:r>
            <a:endParaRPr lang="en-US" sz="2400" b="1" i="1" dirty="0">
              <a:solidFill>
                <a:srgbClr val="C0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3099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407" y="0"/>
            <a:ext cx="105156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latin typeface="Algerian" pitchFamily="82" charset="0"/>
              </a:rPr>
              <a:t>Learning objective</a:t>
            </a:r>
            <a:endParaRPr lang="en-IN" b="1" dirty="0">
              <a:solidFill>
                <a:srgbClr val="7030A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21" y="742951"/>
            <a:ext cx="10972800" cy="6115049"/>
          </a:xfrm>
        </p:spPr>
        <p:txBody>
          <a:bodyPr>
            <a:noAutofit/>
          </a:bodyPr>
          <a:lstStyle/>
          <a:p>
            <a:pPr marL="509588" indent="-509588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The </a:t>
            </a:r>
            <a:r>
              <a:rPr lang="en-US" sz="3600" b="1" dirty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learner will be able to </a:t>
            </a:r>
            <a:r>
              <a:rPr lang="en-US" sz="3600" b="1" dirty="0" smtClean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Acquire </a:t>
            </a:r>
            <a:r>
              <a:rPr lang="en-US" sz="3600" b="1" dirty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knowledge about origin, area of cultivation and uses of various food yielding plants</a:t>
            </a:r>
            <a:r>
              <a:rPr lang="en-US" sz="3600" b="1" dirty="0" smtClean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.</a:t>
            </a:r>
          </a:p>
          <a:p>
            <a:pPr marL="509588" indent="-509588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 Describe </a:t>
            </a:r>
            <a:r>
              <a:rPr lang="en-US" sz="3600" b="1" dirty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the </a:t>
            </a:r>
            <a:r>
              <a:rPr lang="en-US" sz="3600" b="1" dirty="0" smtClean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different </a:t>
            </a:r>
            <a:r>
              <a:rPr lang="en-US" sz="3600" b="1" dirty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spices and condiments and their uses. </a:t>
            </a:r>
            <a:endParaRPr lang="en-US" sz="3600" b="1" dirty="0" smtClean="0">
              <a:solidFill>
                <a:srgbClr val="FF0000"/>
              </a:solidFill>
              <a:latin typeface="Adobe Gothic Std B" pitchFamily="34" charset="-128"/>
              <a:ea typeface="Adobe Gothic Std B"/>
            </a:endParaRPr>
          </a:p>
          <a:p>
            <a:pPr marL="509588" indent="-509588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Elicit </a:t>
            </a:r>
            <a:r>
              <a:rPr lang="en-US" sz="3600" b="1" dirty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the uses of </a:t>
            </a:r>
            <a:r>
              <a:rPr lang="en-US" sz="3600" b="1" dirty="0" err="1" smtClean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fibre</a:t>
            </a:r>
            <a:r>
              <a:rPr lang="en-US" sz="3600" b="1" dirty="0">
                <a:solidFill>
                  <a:srgbClr val="FF0000"/>
                </a:solidFill>
                <a:latin typeface="Adobe Gothic Std B" pitchFamily="34" charset="-128"/>
                <a:ea typeface="Adobe Gothic Std B"/>
              </a:rPr>
              <a:t>, timbers, paper and dye yielding plants. </a:t>
            </a:r>
            <a:endParaRPr lang="en-US" sz="3600" b="1" dirty="0" smtClean="0">
              <a:solidFill>
                <a:srgbClr val="FF0000"/>
              </a:solidFill>
              <a:latin typeface="Adobe Gothic Std B" pitchFamily="34" charset="-128"/>
              <a:ea typeface="Adobe Gothic Std B"/>
            </a:endParaRPr>
          </a:p>
        </p:txBody>
      </p:sp>
    </p:spTree>
    <p:extLst>
      <p:ext uri="{BB962C8B-B14F-4D97-AF65-F5344CB8AC3E}">
        <p14:creationId xmlns:p14="http://schemas.microsoft.com/office/powerpoint/2010/main" val="2247644788"/>
      </p:ext>
    </p:extLst>
  </p:cSld>
  <p:clrMapOvr>
    <a:masterClrMapping/>
  </p:clrMapOvr>
  <p:transition spd="slow">
    <p:strips dir="r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54592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Algerian" panose="04020705040A02060702" pitchFamily="82" charset="0"/>
              </a:rPr>
              <a:t>Latex </a:t>
            </a:r>
            <a:r>
              <a:rPr lang="en-US" sz="48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- Rubber</a:t>
            </a:r>
            <a:endParaRPr lang="en-US" sz="4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4" t="-1" b="-3959"/>
          <a:stretch/>
        </p:blipFill>
        <p:spPr>
          <a:xfrm>
            <a:off x="96593" y="1216205"/>
            <a:ext cx="5355088" cy="5737256"/>
          </a:xfrm>
        </p:spPr>
      </p:pic>
      <p:sp>
        <p:nvSpPr>
          <p:cNvPr id="5" name="Rectangle 4"/>
          <p:cNvSpPr/>
          <p:nvPr/>
        </p:nvSpPr>
        <p:spPr>
          <a:xfrm>
            <a:off x="940614" y="692984"/>
            <a:ext cx="31534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err="1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Hevea</a:t>
            </a:r>
            <a:r>
              <a:rPr lang="en-US" sz="2800" b="1" i="1" dirty="0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2800" b="1" i="1" dirty="0" err="1">
                <a:solidFill>
                  <a:srgbClr val="AE12A7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brasiliensis</a:t>
            </a:r>
            <a:endParaRPr lang="en-US" sz="2800" b="1" i="1" dirty="0">
              <a:solidFill>
                <a:srgbClr val="AE12A7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8438" t="11580" r="12743" b="32299"/>
          <a:stretch/>
        </p:blipFill>
        <p:spPr>
          <a:xfrm>
            <a:off x="5451681" y="954594"/>
            <a:ext cx="6476122" cy="599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318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10531"/>
            <a:ext cx="10515600" cy="964641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AE12A7"/>
                </a:solidFill>
                <a:latin typeface="Algerian" panose="04020705040A02060702" pitchFamily="82" charset="0"/>
              </a:rPr>
              <a:t>Pulp Wood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659" y="642691"/>
            <a:ext cx="11314443" cy="25526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The term paper is derived from the word ‘papyrus’ a plant (</a:t>
            </a:r>
            <a:r>
              <a:rPr lang="en-US" sz="3200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Cyperus</a:t>
            </a:r>
            <a:r>
              <a:rPr lang="en-US" sz="3200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papyrus) that was used by Egyptians to make paper-like materials. </a:t>
            </a:r>
            <a:endParaRPr lang="en-US" sz="3200" dirty="0" smtClean="0">
              <a:solidFill>
                <a:srgbClr val="C0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The </a:t>
            </a:r>
            <a:r>
              <a:rPr lang="en-US" sz="3200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Chinese discovered the paper that was prepared from the inner bark of paper mulberry in 105 A.D.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91" y="3436535"/>
            <a:ext cx="5083127" cy="3074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8192" t="38969" r="12477" b="22935"/>
          <a:stretch/>
        </p:blipFill>
        <p:spPr>
          <a:xfrm>
            <a:off x="5891517" y="3436535"/>
            <a:ext cx="5975586" cy="325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0164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AE12A7"/>
                </a:solidFill>
                <a:latin typeface="Algerian" panose="04020705040A02060702" pitchFamily="82" charset="0"/>
              </a:rPr>
              <a:t>Indigo</a:t>
            </a:r>
            <a:br>
              <a:rPr lang="en-US" dirty="0">
                <a:solidFill>
                  <a:srgbClr val="AE12A7"/>
                </a:solidFill>
                <a:latin typeface="Algerian" panose="04020705040A02060702" pitchFamily="82" charset="0"/>
              </a:rPr>
            </a:br>
            <a:endParaRPr lang="en-US" dirty="0">
              <a:solidFill>
                <a:srgbClr val="AE12A7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338" y="1014884"/>
            <a:ext cx="12121662" cy="5843116"/>
          </a:xfrm>
        </p:spPr>
        <p:txBody>
          <a:bodyPr/>
          <a:lstStyle/>
          <a:p>
            <a:r>
              <a:rPr lang="en-US" sz="3600" b="1" i="1" dirty="0" err="1">
                <a:solidFill>
                  <a:srgbClr val="7030A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Indigofera</a:t>
            </a:r>
            <a:r>
              <a:rPr lang="en-US" sz="3600" b="1" i="1" dirty="0">
                <a:solidFill>
                  <a:srgbClr val="7030A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3600" b="1" i="1" dirty="0" err="1">
                <a:solidFill>
                  <a:srgbClr val="7030A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tinctoria</a:t>
            </a:r>
            <a:r>
              <a:rPr lang="en-US" sz="3600" b="1" i="1" dirty="0">
                <a:solidFill>
                  <a:srgbClr val="7030A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3600" dirty="0">
                <a:solidFill>
                  <a:srgbClr val="7030A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is native to India. </a:t>
            </a:r>
          </a:p>
          <a:p>
            <a:r>
              <a:rPr lang="en-US" sz="3600" dirty="0">
                <a:solidFill>
                  <a:srgbClr val="7030A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 brilliant dark blue dye ‘indigo’ was extracted from the leaves of several species of </a:t>
            </a:r>
            <a:r>
              <a:rPr lang="en-US" sz="3600" i="1" dirty="0" err="1">
                <a:solidFill>
                  <a:srgbClr val="7030A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Indigofera</a:t>
            </a:r>
            <a:r>
              <a:rPr lang="en-US" sz="3600" dirty="0">
                <a:solidFill>
                  <a:srgbClr val="7030A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7" y="3406390"/>
            <a:ext cx="5950512" cy="34516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54527" y="3406391"/>
            <a:ext cx="5351333" cy="345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998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54110"/>
            <a:ext cx="12192000" cy="2291023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Indigenous </a:t>
            </a:r>
            <a:r>
              <a:rPr lang="en-US" sz="4000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to North Africa and South-west Asia. </a:t>
            </a:r>
            <a:r>
              <a:rPr lang="en-US" sz="4000" dirty="0" smtClean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Principal </a:t>
            </a:r>
            <a:r>
              <a:rPr lang="en-US" sz="4000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colouring</a:t>
            </a:r>
            <a:r>
              <a:rPr lang="en-US" sz="4000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matter of leaves ‘</a:t>
            </a:r>
            <a:r>
              <a:rPr lang="en-US" sz="4000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lacosone</a:t>
            </a:r>
            <a:r>
              <a:rPr lang="en-US" sz="4000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” is harmless .</a:t>
            </a:r>
            <a:br>
              <a:rPr lang="en-US" sz="4000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686" y="2034027"/>
            <a:ext cx="5381377" cy="44773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3"/>
          <a:stretch/>
        </p:blipFill>
        <p:spPr>
          <a:xfrm rot="10800000">
            <a:off x="862114" y="2122921"/>
            <a:ext cx="4712678" cy="44964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357361" y="105013"/>
            <a:ext cx="18293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rgbClr val="AE12A7"/>
                </a:solidFill>
                <a:latin typeface="Algerian" panose="04020705040A02060702" pitchFamily="82" charset="0"/>
              </a:rPr>
              <a:t>Henna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535251" y="2219402"/>
            <a:ext cx="3060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Lawsonia</a:t>
            </a:r>
            <a:r>
              <a:rPr lang="en-US" sz="2800" b="1" i="1" dirty="0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inermis</a:t>
            </a:r>
            <a:endParaRPr lang="en-US" sz="2800" b="1" i="1" dirty="0">
              <a:solidFill>
                <a:srgbClr val="C0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35282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49087"/>
            <a:ext cx="10515600" cy="1001571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A0C06"/>
                </a:solidFill>
                <a:latin typeface="Algerian" panose="04020705040A02060702" pitchFamily="82" charset="0"/>
              </a:rPr>
              <a:t>Spices and Condiments</a:t>
            </a:r>
            <a:endParaRPr lang="en-IN" b="1" dirty="0">
              <a:solidFill>
                <a:srgbClr val="FA0C06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51214"/>
            <a:ext cx="12192000" cy="4773386"/>
          </a:xfrm>
        </p:spPr>
        <p:txBody>
          <a:bodyPr>
            <a:noAutofit/>
          </a:bodyPr>
          <a:lstStyle/>
          <a:p>
            <a:pPr marL="539750" indent="-539750">
              <a:buClrTx/>
              <a:buFont typeface="Wingdings" pitchFamily="2" charset="2"/>
              <a:buChar char="Ø"/>
            </a:pPr>
            <a:r>
              <a:rPr lang="en-US" sz="4800" b="1" dirty="0" smtClean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Provide </a:t>
            </a:r>
            <a:r>
              <a:rPr lang="en-US" sz="4800" b="1" dirty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personal care services </a:t>
            </a:r>
            <a:r>
              <a:rPr lang="en-US" sz="4800" b="1" dirty="0" smtClean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.</a:t>
            </a:r>
          </a:p>
          <a:p>
            <a:pPr marL="539750" indent="-539750">
              <a:buClrTx/>
              <a:buFont typeface="Wingdings" pitchFamily="2" charset="2"/>
              <a:buChar char="Ø"/>
            </a:pPr>
            <a:r>
              <a:rPr lang="en-US" sz="4800" b="1" dirty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‘</a:t>
            </a:r>
            <a:r>
              <a:rPr lang="en-US" sz="4800" b="1" dirty="0" err="1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Aloin</a:t>
            </a:r>
            <a:r>
              <a:rPr lang="en-US" sz="4800" b="1" dirty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’ (a mixture of </a:t>
            </a:r>
            <a:r>
              <a:rPr lang="en-US" sz="4800" b="1" dirty="0" err="1" smtClean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glucosides</a:t>
            </a:r>
            <a:r>
              <a:rPr lang="en-US" sz="4800" b="1" dirty="0" smtClean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)</a:t>
            </a:r>
          </a:p>
          <a:p>
            <a:pPr marL="539750" indent="-539750">
              <a:buClrTx/>
              <a:buNone/>
            </a:pPr>
            <a:r>
              <a:rPr lang="en-US" sz="4800" dirty="0" smtClean="0">
                <a:solidFill>
                  <a:srgbClr val="FF0000"/>
                </a:solidFill>
              </a:rPr>
              <a:t>Premium cooking oil </a:t>
            </a:r>
            <a:endParaRPr lang="en-US" sz="4800" b="1" dirty="0" smtClean="0">
              <a:solidFill>
                <a:srgbClr val="476FA9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0" indent="0">
              <a:buClrTx/>
              <a:buNone/>
            </a:pPr>
            <a:r>
              <a:rPr lang="en-IN" sz="4800" b="1" dirty="0" smtClean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endParaRPr lang="en-IN" sz="4800" b="1" dirty="0">
              <a:solidFill>
                <a:srgbClr val="476FA9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392" t="55508" r="4891" b="16473"/>
          <a:stretch/>
        </p:blipFill>
        <p:spPr>
          <a:xfrm>
            <a:off x="-126355" y="4681728"/>
            <a:ext cx="12318355" cy="209397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769848" y="4312396"/>
            <a:ext cx="2146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sz="2400" b="1" i="1" dirty="0" err="1"/>
              <a:t>Cocos</a:t>
            </a:r>
            <a:r>
              <a:rPr lang="en-US" sz="2400" b="1" i="1" dirty="0"/>
              <a:t> </a:t>
            </a:r>
            <a:r>
              <a:rPr lang="en-US" sz="2400" b="1" i="1" dirty="0" err="1"/>
              <a:t>nucifera</a:t>
            </a:r>
            <a:r>
              <a:rPr lang="en-US" sz="2400" b="1" i="1" dirty="0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4633375" y="4312396"/>
            <a:ext cx="25891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err="1"/>
              <a:t>Sesamum</a:t>
            </a:r>
            <a:r>
              <a:rPr lang="en-US" sz="2400" b="1" i="1" dirty="0"/>
              <a:t> </a:t>
            </a:r>
            <a:r>
              <a:rPr lang="en-US" sz="2400" b="1" i="1" dirty="0" err="1"/>
              <a:t>indicum</a:t>
            </a:r>
            <a:r>
              <a:rPr lang="en-US" sz="2400" b="1" i="1" dirty="0"/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609600" y="4312395"/>
            <a:ext cx="25266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err="1"/>
              <a:t>Arachis</a:t>
            </a:r>
            <a:r>
              <a:rPr lang="en-US" sz="2400" b="1" i="1" dirty="0"/>
              <a:t> </a:t>
            </a:r>
            <a:r>
              <a:rPr lang="en-US" sz="2400" b="1" i="1" dirty="0" err="1"/>
              <a:t>hypogaea</a:t>
            </a:r>
            <a:r>
              <a:rPr lang="en-US" sz="2400" b="1" i="1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000826" y="3244334"/>
            <a:ext cx="6190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the oil is the </a:t>
            </a:r>
            <a:r>
              <a:rPr lang="en-US" dirty="0">
                <a:solidFill>
                  <a:srgbClr val="FF0000"/>
                </a:solidFill>
              </a:rPr>
              <a:t>basis</a:t>
            </a:r>
            <a:r>
              <a:rPr lang="en-US" dirty="0"/>
              <a:t> of most of the scented oils used in </a:t>
            </a:r>
            <a:r>
              <a:rPr lang="en-US" dirty="0">
                <a:solidFill>
                  <a:srgbClr val="FF0000"/>
                </a:solidFill>
              </a:rPr>
              <a:t>perfumes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91107573"/>
      </p:ext>
    </p:extLst>
  </p:cSld>
  <p:clrMapOvr>
    <a:masterClrMapping/>
  </p:clrMapOvr>
  <p:transition spd="slow">
    <p:wipe dir="u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A73391"/>
                </a:solidFill>
                <a:latin typeface="Algerian" pitchFamily="82" charset="0"/>
              </a:rPr>
              <a:t>Cosmetics </a:t>
            </a:r>
            <a:br>
              <a:rPr lang="en-US" b="1" dirty="0">
                <a:solidFill>
                  <a:srgbClr val="A73391"/>
                </a:solidFill>
                <a:latin typeface="Algerian" pitchFamily="82" charset="0"/>
              </a:rPr>
            </a:br>
            <a:r>
              <a:rPr lang="en-US" b="1" dirty="0" smtClean="0">
                <a:solidFill>
                  <a:srgbClr val="A73391"/>
                </a:solidFill>
                <a:latin typeface="Algerian" pitchFamily="82" charset="0"/>
              </a:rPr>
              <a:t>Aloe </a:t>
            </a:r>
            <a:r>
              <a:rPr lang="en-US" b="1" dirty="0" err="1">
                <a:solidFill>
                  <a:srgbClr val="A73391"/>
                </a:solidFill>
                <a:latin typeface="Algerian" pitchFamily="82" charset="0"/>
              </a:rPr>
              <a:t>vera</a:t>
            </a:r>
            <a:endParaRPr lang="en-IN" b="1" dirty="0">
              <a:solidFill>
                <a:srgbClr val="A73391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1214"/>
            <a:ext cx="10972800" cy="4773386"/>
          </a:xfrm>
        </p:spPr>
        <p:txBody>
          <a:bodyPr>
            <a:noAutofit/>
          </a:bodyPr>
          <a:lstStyle/>
          <a:p>
            <a:pPr marL="539750" indent="-539750">
              <a:buClrTx/>
              <a:buFont typeface="Wingdings" pitchFamily="2" charset="2"/>
              <a:buChar char="Ø"/>
            </a:pPr>
            <a:r>
              <a:rPr lang="en-US" sz="4800" b="1" dirty="0" smtClean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Provide </a:t>
            </a:r>
            <a:r>
              <a:rPr lang="en-US" sz="4800" b="1" dirty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personal care services </a:t>
            </a:r>
            <a:r>
              <a:rPr lang="en-US" sz="4800" b="1" dirty="0" smtClean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.</a:t>
            </a:r>
          </a:p>
          <a:p>
            <a:pPr marL="539750" indent="-539750">
              <a:buClrTx/>
              <a:buFont typeface="Wingdings" pitchFamily="2" charset="2"/>
              <a:buChar char="Ø"/>
            </a:pPr>
            <a:r>
              <a:rPr lang="en-US" sz="4800" b="1" dirty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‘</a:t>
            </a:r>
            <a:r>
              <a:rPr lang="en-US" sz="4800" b="1" dirty="0" err="1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Aloin</a:t>
            </a:r>
            <a:r>
              <a:rPr lang="en-US" sz="4800" b="1" dirty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’ (a mixture of </a:t>
            </a:r>
            <a:r>
              <a:rPr lang="en-US" sz="4800" b="1" dirty="0" err="1" smtClean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glucosides</a:t>
            </a:r>
            <a:r>
              <a:rPr lang="en-US" sz="4800" b="1" dirty="0" smtClean="0">
                <a:solidFill>
                  <a:srgbClr val="476FA9"/>
                </a:solidFill>
                <a:latin typeface="Adobe Gothic Std B" pitchFamily="34" charset="-128"/>
                <a:ea typeface="Adobe Gothic Std B" pitchFamily="34" charset="-128"/>
              </a:rPr>
              <a:t>)</a:t>
            </a:r>
          </a:p>
          <a:p>
            <a:pPr marL="539750" indent="-539750">
              <a:buClrTx/>
              <a:buNone/>
            </a:pPr>
            <a:endParaRPr lang="en-US" sz="4800" b="1" dirty="0" smtClean="0">
              <a:solidFill>
                <a:srgbClr val="476FA9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0" indent="0">
              <a:buClrTx/>
              <a:buNone/>
            </a:pPr>
            <a:endParaRPr lang="en-IN" sz="4800" b="1" dirty="0">
              <a:solidFill>
                <a:srgbClr val="476FA9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42" y="3106928"/>
            <a:ext cx="3623056" cy="36230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492" y="3106928"/>
            <a:ext cx="3557016" cy="35570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50" y="3106928"/>
            <a:ext cx="3564077" cy="3625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15842"/>
      </p:ext>
    </p:extLst>
  </p:cSld>
  <p:clrMapOvr>
    <a:masterClrMapping/>
  </p:clrMapOvr>
  <p:transition spd="slow">
    <p:wipe dir="u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65314"/>
            <a:ext cx="10972800" cy="1084489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>
                <a:solidFill>
                  <a:srgbClr val="00B050"/>
                </a:solidFill>
                <a:latin typeface="Algerian" pitchFamily="82" charset="0"/>
              </a:rPr>
              <a:t>Perfumes</a:t>
            </a:r>
            <a:endParaRPr lang="en-IN" sz="5400" b="1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4008" y="1152144"/>
            <a:ext cx="12256008" cy="560527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4000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Perfumes are manufactured from essential oil which are volatile and </a:t>
            </a:r>
            <a:r>
              <a:rPr lang="en-US" sz="4000" b="1" dirty="0" smtClean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aromatic.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4000" b="1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 Essential oils are found at different parts of the </a:t>
            </a:r>
            <a:r>
              <a:rPr lang="en-US" sz="4000" b="1" dirty="0" smtClean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plant.</a:t>
            </a:r>
          </a:p>
          <a:p>
            <a:pPr>
              <a:buNone/>
            </a:pPr>
            <a:r>
              <a:rPr lang="en-US" sz="4000" b="1" dirty="0" err="1">
                <a:latin typeface="Adobe Gothic Std B" pitchFamily="34" charset="-128"/>
                <a:ea typeface="Adobe Gothic Std B" pitchFamily="34" charset="-128"/>
              </a:rPr>
              <a:t>Santalum</a:t>
            </a:r>
            <a:r>
              <a:rPr lang="en-US" sz="4000" b="1" dirty="0">
                <a:latin typeface="Adobe Gothic Std B" pitchFamily="34" charset="-128"/>
                <a:ea typeface="Adobe Gothic Std B" pitchFamily="34" charset="-128"/>
              </a:rPr>
              <a:t> album </a:t>
            </a:r>
            <a:r>
              <a:rPr lang="en-US" sz="4000" b="1" dirty="0" err="1">
                <a:latin typeface="Adobe Gothic Std B" pitchFamily="34" charset="-128"/>
                <a:ea typeface="Adobe Gothic Std B" pitchFamily="34" charset="-128"/>
              </a:rPr>
              <a:t>Santalum</a:t>
            </a:r>
            <a:r>
              <a:rPr lang="en-US" sz="4000" b="1" dirty="0">
                <a:latin typeface="Adobe Gothic Std B" pitchFamily="34" charset="-128"/>
                <a:ea typeface="Adobe Gothic Std B" pitchFamily="34" charset="-128"/>
              </a:rPr>
              <a:t> album </a:t>
            </a:r>
            <a:r>
              <a:rPr lang="en-US" sz="4000" b="1" dirty="0" err="1">
                <a:latin typeface="Adobe Gothic Std B" pitchFamily="34" charset="-128"/>
                <a:ea typeface="Adobe Gothic Std B" pitchFamily="34" charset="-128"/>
              </a:rPr>
              <a:t>Santalum</a:t>
            </a:r>
            <a:r>
              <a:rPr lang="en-US" sz="4000" b="1" dirty="0">
                <a:latin typeface="Adobe Gothic Std B" pitchFamily="34" charset="-128"/>
                <a:ea typeface="Adobe Gothic Std B" pitchFamily="34" charset="-128"/>
              </a:rPr>
              <a:t> album </a:t>
            </a:r>
            <a:r>
              <a:rPr lang="en-US" sz="4000" b="1" dirty="0" err="1">
                <a:latin typeface="Adobe Gothic Std B" pitchFamily="34" charset="-128"/>
                <a:ea typeface="Adobe Gothic Std B" pitchFamily="34" charset="-128"/>
              </a:rPr>
              <a:t>Santalum</a:t>
            </a:r>
            <a:r>
              <a:rPr lang="en-US" sz="4000" b="1" dirty="0">
                <a:latin typeface="Adobe Gothic Std B" pitchFamily="34" charset="-128"/>
                <a:ea typeface="Adobe Gothic Std B" pitchFamily="34" charset="-128"/>
              </a:rPr>
              <a:t> album </a:t>
            </a:r>
            <a:endParaRPr lang="en-US" sz="4000" b="1" dirty="0" smtClean="0"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015" t="37827" r="6359" b="29676"/>
          <a:stretch/>
        </p:blipFill>
        <p:spPr>
          <a:xfrm>
            <a:off x="0" y="3619500"/>
            <a:ext cx="12207838" cy="31379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866039" y="3585448"/>
            <a:ext cx="2076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b="1" i="1" dirty="0" smtClean="0"/>
              <a:t>Rosa X </a:t>
            </a:r>
            <a:r>
              <a:rPr lang="en-US" b="1" i="1" dirty="0" err="1" smtClean="0"/>
              <a:t>damascena</a:t>
            </a:r>
            <a:r>
              <a:rPr lang="en-US" b="1" i="1" dirty="0" smtClean="0"/>
              <a:t> </a:t>
            </a:r>
            <a:endParaRPr lang="en-US" b="1" i="1" dirty="0"/>
          </a:p>
        </p:txBody>
      </p:sp>
      <p:sp>
        <p:nvSpPr>
          <p:cNvPr id="6" name="Rectangle 5"/>
          <p:cNvSpPr/>
          <p:nvPr/>
        </p:nvSpPr>
        <p:spPr>
          <a:xfrm>
            <a:off x="9215553" y="3585448"/>
            <a:ext cx="1810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 smtClean="0"/>
              <a:t>Santalum</a:t>
            </a:r>
            <a:r>
              <a:rPr lang="en-US" b="1" i="1" dirty="0" smtClean="0"/>
              <a:t> album </a:t>
            </a:r>
            <a:endParaRPr lang="en-US" b="1" i="1" dirty="0"/>
          </a:p>
        </p:txBody>
      </p:sp>
      <p:sp>
        <p:nvSpPr>
          <p:cNvPr id="9" name="Rectangle 8"/>
          <p:cNvSpPr/>
          <p:nvPr/>
        </p:nvSpPr>
        <p:spPr>
          <a:xfrm>
            <a:off x="680635" y="3619500"/>
            <a:ext cx="25715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b="1" i="1" dirty="0" err="1"/>
              <a:t>Jasminum</a:t>
            </a:r>
            <a:r>
              <a:rPr lang="en-US" b="1" i="1" dirty="0"/>
              <a:t> </a:t>
            </a:r>
            <a:r>
              <a:rPr lang="en-US" b="1" i="1" dirty="0" err="1"/>
              <a:t>grandiflorum</a:t>
            </a:r>
            <a:r>
              <a:rPr lang="en-US" b="1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4077031"/>
      </p:ext>
    </p:extLst>
  </p:cSld>
  <p:clrMapOvr>
    <a:masterClrMapping/>
  </p:clrMapOvr>
  <p:transition spd="slow">
    <p:comb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65314"/>
            <a:ext cx="10972800" cy="1436914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>
                <a:solidFill>
                  <a:srgbClr val="00B050"/>
                </a:solidFill>
                <a:latin typeface="Algerian" pitchFamily="82" charset="0"/>
              </a:rPr>
              <a:t>Traditional Systems of Medicines</a:t>
            </a:r>
            <a:endParaRPr lang="en-IN" sz="5400" b="1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12124944" cy="548640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600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TSM in India can be broadly classified into </a:t>
            </a:r>
            <a:r>
              <a:rPr lang="en-US" sz="3600" b="1" dirty="0" smtClean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    institutionalized </a:t>
            </a:r>
            <a:r>
              <a:rPr lang="en-US" sz="3600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or documented and </a:t>
            </a:r>
            <a:endParaRPr lang="en-US" sz="3600" b="1" dirty="0" smtClean="0">
              <a:solidFill>
                <a:srgbClr val="A73391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0" indent="0">
              <a:buNone/>
            </a:pPr>
            <a:r>
              <a:rPr lang="en-US" sz="3600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600" b="1" dirty="0" smtClean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 non-institutionalized </a:t>
            </a:r>
            <a:r>
              <a:rPr lang="en-US" sz="3600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or oral traditions. </a:t>
            </a:r>
            <a:endParaRPr lang="en-US" sz="3600" b="1" dirty="0" smtClean="0">
              <a:solidFill>
                <a:srgbClr val="A73391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b="1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Institutionalized Indian systems include Siddha and </a:t>
            </a:r>
            <a:r>
              <a:rPr lang="en-US" sz="3600" b="1" dirty="0" smtClean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Ayurveda. </a:t>
            </a:r>
            <a:endParaRPr lang="en-US" sz="3600" b="1" dirty="0" smtClean="0">
              <a:latin typeface="Adobe Gothic Std B" pitchFamily="34" charset="-128"/>
              <a:ea typeface="Adobe Gothic Std B" pitchFamily="34" charset="-12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 Non- institutional </a:t>
            </a:r>
            <a:r>
              <a:rPr lang="en-US" sz="3600" b="1" dirty="0" smtClean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systems are practiced </a:t>
            </a:r>
            <a:r>
              <a:rPr lang="en-US" sz="3600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by rural and tribal peoples across India. The knowledge is mostly held in oral form</a:t>
            </a:r>
            <a:r>
              <a:rPr lang="en-US" sz="3600" b="1" dirty="0" smtClean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b="1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TSM focus on healthy lifestyle and healthy diet for maintaining good health and disease reversal. </a:t>
            </a:r>
            <a:endParaRPr lang="en-US" sz="3600" b="1" dirty="0" smtClean="0">
              <a:solidFill>
                <a:srgbClr val="FF0000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676617"/>
      </p:ext>
    </p:extLst>
  </p:cSld>
  <p:clrMapOvr>
    <a:masterClrMapping/>
  </p:clrMapOvr>
  <p:transition spd="slow">
    <p:comb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778" y="0"/>
            <a:ext cx="10972800" cy="66592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Algerian" pitchFamily="82" charset="0"/>
              </a:rPr>
              <a:t>Siddha system of medicine </a:t>
            </a:r>
            <a:endParaRPr lang="en-IN" b="1" dirty="0">
              <a:solidFill>
                <a:srgbClr val="C00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56591"/>
            <a:ext cx="12192000" cy="6301409"/>
          </a:xfrm>
        </p:spPr>
        <p:txBody>
          <a:bodyPr>
            <a:noAutofit/>
          </a:bodyPr>
          <a:lstStyle/>
          <a:p>
            <a:pPr marL="719138" indent="-719138">
              <a:buClr>
                <a:srgbClr val="7030A0"/>
              </a:buClr>
              <a:buFont typeface="Wingdings" pitchFamily="2" charset="2"/>
              <a:buChar char="Ø"/>
            </a:pP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It is based on the texts written by 18Siddhars. </a:t>
            </a:r>
            <a:endParaRPr lang="en-US" sz="4000" b="1" dirty="0" smtClean="0">
              <a:solidFill>
                <a:srgbClr val="7030A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719138" indent="-719138">
              <a:buClr>
                <a:srgbClr val="7030A0"/>
              </a:buClr>
              <a:buFont typeface="Wingdings" pitchFamily="2" charset="2"/>
              <a:buChar char="Ø"/>
            </a:pP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Siddha is principally based on the </a:t>
            </a:r>
            <a:r>
              <a:rPr lang="en-US" sz="4000" b="1" dirty="0" err="1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Pancabuta</a:t>
            </a:r>
            <a:r>
              <a:rPr lang="en-US" sz="40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philosophy. According to this system three humors namely </a:t>
            </a:r>
            <a:r>
              <a:rPr lang="en-US" sz="4000" b="1" dirty="0" err="1" smtClean="0">
                <a:solidFill>
                  <a:srgbClr val="00B050"/>
                </a:solidFill>
                <a:latin typeface="Adobe Gothic Std B" pitchFamily="34" charset="-128"/>
                <a:ea typeface="Adobe Gothic Std B" pitchFamily="34" charset="-128"/>
              </a:rPr>
              <a:t>Vatam</a:t>
            </a: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, </a:t>
            </a:r>
            <a:r>
              <a:rPr lang="en-US" sz="4000" b="1" dirty="0" err="1">
                <a:solidFill>
                  <a:srgbClr val="00B050"/>
                </a:solidFill>
                <a:latin typeface="Adobe Gothic Std B" pitchFamily="34" charset="-128"/>
                <a:ea typeface="Adobe Gothic Std B" pitchFamily="34" charset="-128"/>
              </a:rPr>
              <a:t>Pittam</a:t>
            </a:r>
            <a:r>
              <a:rPr lang="en-US" sz="4000" b="1" dirty="0">
                <a:solidFill>
                  <a:srgbClr val="00B05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and </a:t>
            </a:r>
            <a:r>
              <a:rPr lang="en-US" sz="4000" b="1" dirty="0" err="1">
                <a:solidFill>
                  <a:srgbClr val="00B050"/>
                </a:solidFill>
                <a:latin typeface="Adobe Gothic Std B" pitchFamily="34" charset="-128"/>
                <a:ea typeface="Adobe Gothic Std B" pitchFamily="34" charset="-128"/>
              </a:rPr>
              <a:t>Kapam</a:t>
            </a: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that are responsible for the health of </a:t>
            </a:r>
            <a:r>
              <a:rPr lang="en-US" sz="40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human.</a:t>
            </a:r>
          </a:p>
          <a:p>
            <a:pPr marL="719138" indent="-719138">
              <a:buClr>
                <a:srgbClr val="7030A0"/>
              </a:buClr>
              <a:buFont typeface="Wingdings" pitchFamily="2" charset="2"/>
              <a:buChar char="Ø"/>
            </a:pP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The drug sources of Siddha </a:t>
            </a:r>
            <a:endParaRPr lang="en-US" sz="4000" b="1" dirty="0" smtClean="0">
              <a:solidFill>
                <a:srgbClr val="7030A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0" indent="0">
              <a:buClr>
                <a:srgbClr val="7030A0"/>
              </a:buClr>
              <a:buNone/>
            </a:pP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include </a:t>
            </a: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plants, animal </a:t>
            </a:r>
            <a:r>
              <a:rPr lang="en-US" sz="40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parts,</a:t>
            </a:r>
          </a:p>
          <a:p>
            <a:pPr marL="0" indent="0">
              <a:buClr>
                <a:srgbClr val="7030A0"/>
              </a:buClr>
              <a:buNone/>
            </a:pP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</a:t>
            </a: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marine products and minerals. </a:t>
            </a:r>
            <a:endParaRPr lang="en-US" sz="4000" b="1" dirty="0" smtClean="0">
              <a:solidFill>
                <a:srgbClr val="7030A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719138" indent="-719138">
              <a:buClr>
                <a:srgbClr val="7030A0"/>
              </a:buClr>
              <a:buFont typeface="Wingdings" pitchFamily="2" charset="2"/>
              <a:buChar char="Ø"/>
            </a:pP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This system uses about </a:t>
            </a:r>
            <a:r>
              <a:rPr lang="en-US" sz="40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800</a:t>
            </a:r>
          </a:p>
          <a:p>
            <a:pPr marL="0" indent="0">
              <a:buClr>
                <a:srgbClr val="7030A0"/>
              </a:buClr>
              <a:buNone/>
            </a:pP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</a:t>
            </a:r>
            <a:r>
              <a:rPr lang="en-US" sz="40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herbs as source of drugs.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548" y="3697357"/>
            <a:ext cx="3985095" cy="316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16939"/>
      </p:ext>
    </p:extLst>
  </p:cSld>
  <p:clrMapOvr>
    <a:masterClrMapping/>
  </p:clrMapOvr>
  <p:transition spd="slow">
    <p:wedg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778" y="173410"/>
            <a:ext cx="10972800" cy="101531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Algerian" pitchFamily="82" charset="0"/>
              </a:rPr>
              <a:t>Ayurveda system of medicine </a:t>
            </a:r>
            <a:endParaRPr lang="en-IN" b="1" dirty="0">
              <a:solidFill>
                <a:srgbClr val="C00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168" y="987552"/>
            <a:ext cx="11859768" cy="5870448"/>
          </a:xfrm>
        </p:spPr>
        <p:txBody>
          <a:bodyPr>
            <a:noAutofit/>
          </a:bodyPr>
          <a:lstStyle/>
          <a:p>
            <a:pPr marL="719138" indent="-719138">
              <a:buClr>
                <a:srgbClr val="7030A0"/>
              </a:buClr>
              <a:buFont typeface="Wingdings" pitchFamily="2" charset="2"/>
              <a:buChar char="Ø"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The core knowledge is documented by </a:t>
            </a:r>
            <a:r>
              <a:rPr lang="en-US" sz="3600" b="1" dirty="0" err="1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Charaka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, </a:t>
            </a:r>
            <a:r>
              <a:rPr lang="en-US" sz="3600" b="1" dirty="0" err="1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Sushruta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and </a:t>
            </a:r>
            <a:r>
              <a:rPr lang="en-US" sz="3600" b="1" dirty="0" err="1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Vagbhata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in compendiums written by them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.</a:t>
            </a:r>
          </a:p>
          <a:p>
            <a:pPr marL="719138" indent="-719138">
              <a:buClr>
                <a:srgbClr val="7030A0"/>
              </a:buClr>
              <a:buFont typeface="Wingdings" pitchFamily="2" charset="2"/>
              <a:buChar char="Ø"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This system Uses more of herbs </a:t>
            </a:r>
            <a:endParaRPr lang="en-US" sz="3600" b="1" dirty="0" smtClean="0">
              <a:solidFill>
                <a:srgbClr val="7030A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0" indent="0">
              <a:buClr>
                <a:srgbClr val="7030A0"/>
              </a:buClr>
              <a:buNone/>
            </a:pP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   and 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few animal parts as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drug</a:t>
            </a:r>
          </a:p>
          <a:p>
            <a:pPr marL="0" indent="0">
              <a:buClr>
                <a:srgbClr val="7030A0"/>
              </a:buClr>
              <a:buNone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  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sources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.</a:t>
            </a:r>
          </a:p>
          <a:p>
            <a:pPr marL="719138" indent="-719138">
              <a:buClr>
                <a:srgbClr val="7030A0"/>
              </a:buClr>
              <a:buFont typeface="Wingdings" pitchFamily="2" charset="2"/>
              <a:buChar char="Ø"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The </a:t>
            </a:r>
            <a:r>
              <a:rPr lang="en-US" sz="3600" b="1" dirty="0" err="1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Ayurvedic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Pharmacopoeia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of</a:t>
            </a:r>
          </a:p>
          <a:p>
            <a:pPr marL="0" indent="0">
              <a:buClr>
                <a:srgbClr val="7030A0"/>
              </a:buClr>
              <a:buNone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   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India lists about 500 plants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used</a:t>
            </a:r>
          </a:p>
          <a:p>
            <a:pPr marL="0" indent="0">
              <a:buClr>
                <a:srgbClr val="7030A0"/>
              </a:buClr>
              <a:buNone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  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as source of drugs. </a:t>
            </a:r>
            <a:endParaRPr lang="en-IN" sz="3600" b="1" dirty="0">
              <a:solidFill>
                <a:srgbClr val="7030A0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513" y="2002862"/>
            <a:ext cx="4111487" cy="478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827294"/>
      </p:ext>
    </p:extLst>
  </p:cSld>
  <p:clrMapOvr>
    <a:masterClrMapping/>
  </p:clrMapOvr>
  <p:transition spd="slow">
    <p:wedg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10363200" cy="93072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CC00"/>
                </a:solidFill>
                <a:latin typeface="Algerian" pitchFamily="82" charset="0"/>
              </a:rPr>
              <a:t>… Learning </a:t>
            </a:r>
            <a:r>
              <a:rPr lang="en-US" sz="3600" b="1" dirty="0">
                <a:solidFill>
                  <a:srgbClr val="00CC00"/>
                </a:solidFill>
                <a:latin typeface="Algerian" pitchFamily="82" charset="0"/>
              </a:rPr>
              <a:t>objective</a:t>
            </a:r>
            <a:endParaRPr lang="en-IN" sz="3600" dirty="0">
              <a:solidFill>
                <a:srgbClr val="00CC00"/>
              </a:solidFill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81643" y="775607"/>
            <a:ext cx="11968843" cy="6000750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rgbClr val="002060"/>
                </a:solidFill>
              </a:rPr>
              <a:t>  </a:t>
            </a:r>
            <a:r>
              <a:rPr lang="en-US" sz="3200" b="1" dirty="0" smtClean="0">
                <a:solidFill>
                  <a:srgbClr val="002060"/>
                </a:solidFill>
                <a:latin typeface="Adobe Gothic Std B" pitchFamily="34" charset="-128"/>
                <a:ea typeface="Adobe Gothic Std B"/>
              </a:rPr>
              <a:t>Acquires </a:t>
            </a:r>
            <a:r>
              <a:rPr lang="en-US" sz="3200" b="1" dirty="0">
                <a:solidFill>
                  <a:srgbClr val="002060"/>
                </a:solidFill>
                <a:latin typeface="Adobe Gothic Std B" pitchFamily="34" charset="-128"/>
                <a:ea typeface="Adobe Gothic Std B"/>
              </a:rPr>
              <a:t>knowledge about the active principles, chemical composition and medicinal uses of plants. </a:t>
            </a:r>
          </a:p>
          <a:p>
            <a:pPr marL="509588" indent="-509588"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  <a:latin typeface="Adobe Gothic Std B" pitchFamily="34" charset="-128"/>
                <a:ea typeface="Adobe Gothic Std B"/>
              </a:rPr>
              <a:t>Develops </a:t>
            </a:r>
            <a:r>
              <a:rPr lang="en-US" sz="3200" b="1" dirty="0">
                <a:solidFill>
                  <a:srgbClr val="002060"/>
                </a:solidFill>
                <a:latin typeface="Adobe Gothic Std B" pitchFamily="34" charset="-128"/>
                <a:ea typeface="Adobe Gothic Std B"/>
              </a:rPr>
              <a:t>skill of mushroom cultivation, knowledge of SCP production and sea weed liquid fertilizers. </a:t>
            </a:r>
            <a:endParaRPr lang="en-US" sz="3200" b="1" dirty="0" smtClean="0">
              <a:solidFill>
                <a:srgbClr val="002060"/>
              </a:solidFill>
              <a:latin typeface="Adobe Gothic Std B" pitchFamily="34" charset="-128"/>
              <a:ea typeface="Adobe Gothic Std B"/>
            </a:endParaRPr>
          </a:p>
          <a:p>
            <a:pPr marL="457200" indent="-457200"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  <a:latin typeface="Adobe Gothic Std B" pitchFamily="34" charset="-128"/>
                <a:ea typeface="Adobe Gothic Std B"/>
              </a:rPr>
              <a:t>Gains knowledge of organic farming- bio </a:t>
            </a:r>
            <a:r>
              <a:rPr lang="en-US" sz="3200" b="1" dirty="0" err="1" smtClean="0">
                <a:solidFill>
                  <a:srgbClr val="002060"/>
                </a:solidFill>
                <a:latin typeface="Adobe Gothic Std B" pitchFamily="34" charset="-128"/>
                <a:ea typeface="Adobe Gothic Std B"/>
              </a:rPr>
              <a:t>fertilisers</a:t>
            </a:r>
            <a:r>
              <a:rPr lang="en-US" sz="3200" b="1" dirty="0" smtClean="0">
                <a:solidFill>
                  <a:srgbClr val="002060"/>
                </a:solidFill>
                <a:latin typeface="Adobe Gothic Std B" pitchFamily="34" charset="-128"/>
                <a:ea typeface="Adobe Gothic Std B"/>
              </a:rPr>
              <a:t> and bio pest repellants. Learn </a:t>
            </a:r>
            <a:r>
              <a:rPr lang="en-US" sz="3200" b="1" dirty="0">
                <a:solidFill>
                  <a:srgbClr val="002060"/>
                </a:solidFill>
                <a:latin typeface="Adobe Gothic Std B" pitchFamily="34" charset="-128"/>
                <a:ea typeface="Adobe Gothic Std B"/>
              </a:rPr>
              <a:t>to make terrarium and </a:t>
            </a:r>
            <a:r>
              <a:rPr lang="en-US" sz="3200" b="1" dirty="0" smtClean="0">
                <a:solidFill>
                  <a:srgbClr val="002060"/>
                </a:solidFill>
                <a:latin typeface="Adobe Gothic Std B" pitchFamily="34" charset="-128"/>
                <a:ea typeface="Adobe Gothic Std B"/>
              </a:rPr>
              <a:t>bonsai.</a:t>
            </a:r>
          </a:p>
          <a:p>
            <a:pPr marL="457200" indent="-457200"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en-US" sz="3200" b="1" dirty="0" smtClean="0">
                <a:solidFill>
                  <a:srgbClr val="002060"/>
                </a:solidFill>
                <a:latin typeface="Adobe Gothic Std B" pitchFamily="34" charset="-128"/>
                <a:ea typeface="Adobe Gothic Std B"/>
              </a:rPr>
              <a:t>Acquires </a:t>
            </a:r>
            <a:r>
              <a:rPr lang="en-US" sz="3200" b="1" dirty="0">
                <a:solidFill>
                  <a:srgbClr val="002060"/>
                </a:solidFill>
                <a:latin typeface="Adobe Gothic Std B" pitchFamily="34" charset="-128"/>
                <a:ea typeface="Adobe Gothic Std B"/>
              </a:rPr>
              <a:t>knowledge of cultivation of medicinal plants.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IN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315537"/>
      </p:ext>
    </p:extLst>
  </p:cSld>
  <p:clrMapOvr>
    <a:masterClrMapping/>
  </p:clrMapOvr>
  <p:transition spd="slow">
    <p:strips dir="ru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778" y="173410"/>
            <a:ext cx="10972800" cy="92387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Algerian" pitchFamily="82" charset="0"/>
              </a:rPr>
              <a:t>Folk system of medicine</a:t>
            </a:r>
            <a:endParaRPr lang="en-IN" b="1" dirty="0">
              <a:solidFill>
                <a:srgbClr val="C00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" y="969264"/>
            <a:ext cx="11951208" cy="5760720"/>
          </a:xfrm>
        </p:spPr>
        <p:txBody>
          <a:bodyPr>
            <a:noAutofit/>
          </a:bodyPr>
          <a:lstStyle/>
          <a:p>
            <a:pPr marL="719138" indent="-719138">
              <a:buClr>
                <a:srgbClr val="7030A0"/>
              </a:buClr>
              <a:buFont typeface="Wingdings" pitchFamily="2" charset="2"/>
              <a:buChar char="Ø"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Folk systems survive as an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oral</a:t>
            </a:r>
          </a:p>
          <a:p>
            <a:pPr marL="0" indent="0">
              <a:buClr>
                <a:srgbClr val="7030A0"/>
              </a:buClr>
              <a:buNone/>
            </a:pP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  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tradition among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innumerable</a:t>
            </a:r>
          </a:p>
          <a:p>
            <a:pPr marL="0" indent="0">
              <a:buClr>
                <a:srgbClr val="7030A0"/>
              </a:buClr>
              <a:buNone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 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rural and tribal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communities</a:t>
            </a:r>
          </a:p>
          <a:p>
            <a:pPr marL="0" indent="0">
              <a:buClr>
                <a:srgbClr val="7030A0"/>
              </a:buClr>
              <a:buNone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 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of India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.</a:t>
            </a:r>
          </a:p>
          <a:p>
            <a:pPr marL="719138" indent="-719138">
              <a:buClr>
                <a:srgbClr val="7030A0"/>
              </a:buClr>
              <a:buFont typeface="Wingdings" pitchFamily="2" charset="2"/>
              <a:buChar char="Ø"/>
            </a:pP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Major 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tribal communities in </a:t>
            </a:r>
            <a:endParaRPr lang="en-US" sz="3600" b="1" dirty="0" smtClean="0">
              <a:solidFill>
                <a:srgbClr val="7030A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0" indent="0">
              <a:buClr>
                <a:srgbClr val="7030A0"/>
              </a:buClr>
              <a:buNone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 Tamil 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Nadu who are known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for</a:t>
            </a:r>
          </a:p>
          <a:p>
            <a:pPr marL="0" indent="0">
              <a:buClr>
                <a:srgbClr val="7030A0"/>
              </a:buClr>
              <a:buNone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 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their medicinal knowledge include </a:t>
            </a:r>
            <a:r>
              <a:rPr lang="en-US" sz="3600" b="1" dirty="0" err="1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Irulas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, </a:t>
            </a:r>
          </a:p>
          <a:p>
            <a:pPr marL="0" indent="0">
              <a:buClr>
                <a:srgbClr val="7030A0"/>
              </a:buClr>
              <a:buNone/>
            </a:pP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600" b="1" dirty="0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      </a:t>
            </a:r>
            <a:r>
              <a:rPr lang="en-US" sz="3600" b="1" dirty="0" err="1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Malayalis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, </a:t>
            </a:r>
            <a:r>
              <a:rPr lang="en-US" sz="3600" b="1" dirty="0" err="1" smtClean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Kurumbas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, </a:t>
            </a:r>
            <a:r>
              <a:rPr lang="en-US" sz="3600" b="1" dirty="0" err="1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Paliyans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 and </a:t>
            </a:r>
            <a:r>
              <a:rPr lang="en-US" sz="3600" b="1" dirty="0" err="1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Kaanis</a:t>
            </a:r>
            <a:r>
              <a:rPr lang="en-US" sz="3600" b="1" dirty="0">
                <a:solidFill>
                  <a:srgbClr val="7030A0"/>
                </a:solidFill>
                <a:latin typeface="Adobe Gothic Std B" pitchFamily="34" charset="-128"/>
                <a:ea typeface="Adobe Gothic Std B" pitchFamily="34" charset="-128"/>
              </a:rPr>
              <a:t>. </a:t>
            </a:r>
            <a:endParaRPr lang="en-IN" sz="3600" b="1" dirty="0">
              <a:solidFill>
                <a:srgbClr val="7030A0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723" y="969264"/>
            <a:ext cx="4767277" cy="340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085138"/>
      </p:ext>
    </p:extLst>
  </p:cSld>
  <p:clrMapOvr>
    <a:masterClrMapping/>
  </p:clrMapOvr>
  <p:transition spd="slow">
    <p:wedg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7675"/>
            <a:ext cx="11676888" cy="7257227"/>
          </a:xfrm>
        </p:spPr>
      </p:pic>
    </p:spTree>
    <p:extLst>
      <p:ext uri="{BB962C8B-B14F-4D97-AF65-F5344CB8AC3E}">
        <p14:creationId xmlns:p14="http://schemas.microsoft.com/office/powerpoint/2010/main" val="29913699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34277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lgerian" pitchFamily="82" charset="0"/>
              </a:rPr>
              <a:t>Medicinal Plants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9513" y="815009"/>
            <a:ext cx="12473609" cy="592848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India is a treasure house of medicinal plants. </a:t>
            </a:r>
            <a:endParaRPr lang="en-US" sz="3200" dirty="0" smtClean="0">
              <a:solidFill>
                <a:schemeClr val="accent5">
                  <a:lumMod val="7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They </a:t>
            </a: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are linked to local heritage as well as to global-trade. </a:t>
            </a:r>
            <a:endParaRPr lang="en-US" sz="3200" dirty="0" smtClean="0">
              <a:solidFill>
                <a:schemeClr val="accent5">
                  <a:lumMod val="7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90</a:t>
            </a: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% collection of medicinal plants is from the non-cultivated sources. </a:t>
            </a:r>
            <a:endParaRPr lang="en-US" sz="3200" dirty="0" smtClean="0">
              <a:solidFill>
                <a:schemeClr val="accent5">
                  <a:lumMod val="7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Medicinally useful molecules obtained from plants that are marketed as drugs are called </a:t>
            </a: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Biomedicines.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022" t="42860" r="9177" b="20987"/>
          <a:stretch/>
        </p:blipFill>
        <p:spPr>
          <a:xfrm>
            <a:off x="0" y="3856383"/>
            <a:ext cx="12323026" cy="28871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0031" y="4069281"/>
            <a:ext cx="187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FFFF00"/>
                </a:solidFill>
              </a:rPr>
              <a:t>Phyllanthi</a:t>
            </a:r>
            <a:r>
              <a:rPr lang="en-US" sz="28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n</a:t>
            </a:r>
            <a:endParaRPr lang="en-US" sz="28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70390" y="4046833"/>
            <a:ext cx="12616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rgbClr val="FFFF00"/>
                </a:solidFill>
              </a:rPr>
              <a:t>Vascin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70005" y="4077610"/>
            <a:ext cx="28414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FFFF00"/>
                </a:solidFill>
              </a:rPr>
              <a:t>Andrographolides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364600" y="4103898"/>
            <a:ext cx="18393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sz="3200" dirty="0" err="1">
                <a:solidFill>
                  <a:srgbClr val="FFFF00"/>
                </a:solidFill>
              </a:rPr>
              <a:t>Curcumin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578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706" t="9923" r="9658" b="12175"/>
          <a:stretch/>
        </p:blipFill>
        <p:spPr>
          <a:xfrm>
            <a:off x="-166244" y="4175"/>
            <a:ext cx="12358244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02016" y="-1"/>
            <a:ext cx="327993" cy="369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992743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1750" t="11238" r="31500" b="7238"/>
          <a:stretch/>
        </p:blipFill>
        <p:spPr>
          <a:xfrm>
            <a:off x="0" y="138626"/>
            <a:ext cx="12192000" cy="671937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3716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718" t="12865" r="50557" b="10844"/>
          <a:stretch/>
        </p:blipFill>
        <p:spPr>
          <a:xfrm>
            <a:off x="0" y="27140"/>
            <a:ext cx="4909930" cy="68308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092" t="18533" r="52205" b="7655"/>
          <a:stretch/>
        </p:blipFill>
        <p:spPr>
          <a:xfrm>
            <a:off x="5169742" y="-24521"/>
            <a:ext cx="6747275" cy="688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667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9337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lgerian" pitchFamily="82" charset="0"/>
              </a:rPr>
              <a:t>Psychoactive Drugs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855" y="658906"/>
            <a:ext cx="11990295" cy="61990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 smtClean="0"/>
              <a:t> </a:t>
            </a:r>
            <a:r>
              <a:rPr lang="en-US" sz="4000" b="1" dirty="0" smtClean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Phytochemicals which alter </a:t>
            </a:r>
            <a:r>
              <a:rPr lang="en-US" sz="4000" b="1" dirty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an </a:t>
            </a:r>
            <a:r>
              <a:rPr lang="en-US" sz="4000" b="1" dirty="0" smtClean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individual’s </a:t>
            </a:r>
            <a:r>
              <a:rPr lang="en-US" sz="4000" b="1" dirty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perceptions of mind by producing hallucination are known as psychoactive drugs.</a:t>
            </a:r>
            <a:endParaRPr lang="en-US" sz="4000" b="1" dirty="0" smtClean="0">
              <a:solidFill>
                <a:srgbClr val="00206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					</a:t>
            </a:r>
            <a:r>
              <a:rPr lang="en-US" b="1" i="1" dirty="0" err="1"/>
              <a:t>Papaver</a:t>
            </a:r>
            <a:r>
              <a:rPr lang="en-US" b="1" i="1" dirty="0"/>
              <a:t> </a:t>
            </a:r>
            <a:r>
              <a:rPr lang="en-US" b="1" i="1" dirty="0" err="1"/>
              <a:t>somniferum</a:t>
            </a:r>
            <a:r>
              <a:rPr lang="en-US" b="1" i="1" dirty="0"/>
              <a:t> </a:t>
            </a:r>
          </a:p>
          <a:p>
            <a:pPr marL="0" indent="0">
              <a:buNone/>
            </a:pPr>
            <a:endParaRPr lang="en-US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b="1" i="1" dirty="0" smtClean="0"/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endParaRPr lang="en-US" b="1" i="1" dirty="0" smtClean="0"/>
          </a:p>
          <a:p>
            <a:pPr marL="0" indent="0">
              <a:buNone/>
            </a:pPr>
            <a:endParaRPr lang="en-US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003" y="2853158"/>
            <a:ext cx="4953000" cy="31173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5723" y="2810463"/>
            <a:ext cx="5563484" cy="316005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1705" y="5875652"/>
            <a:ext cx="119902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Used </a:t>
            </a:r>
            <a:r>
              <a:rPr lang="en-US" sz="3200" b="1" dirty="0"/>
              <a:t>to induce sleep and for relieving pain.  Opium yields Morphine, a strong analgesic which is used in surgery. </a:t>
            </a:r>
          </a:p>
        </p:txBody>
      </p:sp>
    </p:spTree>
    <p:extLst>
      <p:ext uri="{BB962C8B-B14F-4D97-AF65-F5344CB8AC3E}">
        <p14:creationId xmlns:p14="http://schemas.microsoft.com/office/powerpoint/2010/main" val="16823267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55052"/>
            <a:ext cx="10972800" cy="269383"/>
          </a:xfrm>
        </p:spPr>
        <p:txBody>
          <a:bodyPr>
            <a:normAutofit fontScale="90000"/>
          </a:bodyPr>
          <a:lstStyle/>
          <a:p>
            <a:pPr marL="719138" lvl="0" indent="-719138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en-US" b="1" i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Cannabis sativa  </a:t>
            </a:r>
            <a:r>
              <a:rPr lang="en-US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– specimen</a:t>
            </a:r>
            <a:endParaRPr lang="en-IN" b="1" dirty="0">
              <a:solidFill>
                <a:srgbClr val="A73391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773989"/>
            <a:ext cx="5328383" cy="3392074"/>
          </a:xfr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" t="23768" r="-7906" b="6667"/>
          <a:stretch/>
        </p:blipFill>
        <p:spPr>
          <a:xfrm>
            <a:off x="5992815" y="740580"/>
            <a:ext cx="3917895" cy="342548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09960" y="1050471"/>
            <a:ext cx="40221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trans-</a:t>
            </a:r>
            <a:r>
              <a:rPr lang="en-US" sz="2800" dirty="0" err="1">
                <a:solidFill>
                  <a:srgbClr val="FFFF00"/>
                </a:solidFill>
              </a:rPr>
              <a:t>tetrahydrocanabinal</a:t>
            </a:r>
            <a:r>
              <a:rPr lang="en-US" dirty="0"/>
              <a:t> 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08000" y="1108982"/>
            <a:ext cx="10871200" cy="685800"/>
          </a:xfrm>
          <a:prstGeom prst="rect">
            <a:avLst/>
          </a:prstGeom>
          <a:noFill/>
        </p:spPr>
        <p:txBody>
          <a:bodyPr vert="horz">
            <a:normAutofit/>
          </a:bodyPr>
          <a:lstStyle/>
          <a:p>
            <a:pPr marL="719138" lvl="0" indent="-719138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kumimoji="0" lang="en-IN" sz="3600" b="1" i="0" u="none" strike="noStrike" kern="1200" cap="none" spc="0" normalizeH="0" baseline="0" noProof="0" dirty="0">
              <a:ln>
                <a:noFill/>
              </a:ln>
              <a:solidFill>
                <a:srgbClr val="A73391"/>
              </a:solidFill>
              <a:effectLst/>
              <a:uLnTx/>
              <a:uFillTx/>
              <a:latin typeface="Adobe Gothic Std B" pitchFamily="34" charset="-128"/>
              <a:ea typeface="Adobe Gothic Std B" pitchFamily="34" charset="-128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-591671" y="4395655"/>
            <a:ext cx="12783671" cy="2475792"/>
          </a:xfrm>
          <a:prstGeom prst="rect">
            <a:avLst/>
          </a:prstGeom>
          <a:noFill/>
        </p:spPr>
        <p:txBody>
          <a:bodyPr vert="horz">
            <a:normAutofit fontScale="85000" lnSpcReduction="20000"/>
          </a:bodyPr>
          <a:lstStyle/>
          <a:p>
            <a:pPr marL="719138" lvl="0" indent="-719138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en-US" sz="3600" b="1" dirty="0" smtClean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        </a:t>
            </a:r>
            <a:r>
              <a:rPr lang="en-US" sz="4200" b="1" dirty="0" smtClean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It </a:t>
            </a:r>
            <a:r>
              <a:rPr lang="en-US" sz="4200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is an effective pain reliever and </a:t>
            </a:r>
            <a:r>
              <a:rPr lang="en-US" sz="4200" b="1" dirty="0" smtClean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reduces hypertension</a:t>
            </a:r>
            <a:r>
              <a:rPr lang="en-US" sz="4200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.  THC is used in treating </a:t>
            </a:r>
            <a:r>
              <a:rPr lang="en-US" sz="4200" b="1" dirty="0" smtClean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Glaucoma, </a:t>
            </a:r>
            <a:r>
              <a:rPr lang="en-US" sz="4200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reducing nausea of cancer patients undergoing radiation and </a:t>
            </a:r>
            <a:r>
              <a:rPr lang="en-US" sz="4200" b="1" dirty="0" smtClean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chemotherapy, provides </a:t>
            </a:r>
            <a:r>
              <a:rPr lang="en-US" sz="4200" b="1" dirty="0">
                <a:solidFill>
                  <a:srgbClr val="A73391"/>
                </a:solidFill>
                <a:latin typeface="Adobe Gothic Std B" pitchFamily="34" charset="-128"/>
                <a:ea typeface="Adobe Gothic Std B" pitchFamily="34" charset="-128"/>
              </a:rPr>
              <a:t>relief to bronchial disorders, especially asthma as it dilates bronchial vessels.  </a:t>
            </a:r>
            <a:endParaRPr kumimoji="0" lang="en-IN" sz="4200" b="1" i="0" u="none" strike="noStrike" kern="1200" cap="none" spc="0" normalizeH="0" baseline="0" noProof="0" dirty="0">
              <a:ln>
                <a:noFill/>
              </a:ln>
              <a:solidFill>
                <a:srgbClr val="A73391"/>
              </a:solidFill>
              <a:effectLst/>
              <a:uLnTx/>
              <a:uFillTx/>
              <a:latin typeface="Adobe Gothic Std B" pitchFamily="34" charset="-128"/>
              <a:ea typeface="Adobe Gothic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7292288"/>
      </p:ext>
    </p:extLst>
  </p:cSld>
  <p:clrMapOvr>
    <a:masterClrMapping/>
  </p:clrMapOvr>
  <p:transition spd="slow"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1622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lgerian" pitchFamily="82" charset="0"/>
              </a:rPr>
              <a:t> Entrepreneurial Botany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77078"/>
            <a:ext cx="12192000" cy="638092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800" b="1" dirty="0" smtClean="0">
                <a:solidFill>
                  <a:srgbClr val="0070C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Study </a:t>
            </a:r>
            <a:r>
              <a:rPr lang="en-US" sz="3800" b="1" dirty="0">
                <a:solidFill>
                  <a:srgbClr val="0070C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of how new businesses are created using plant resources as </a:t>
            </a:r>
            <a:r>
              <a:rPr lang="en-US" sz="3800" b="1" dirty="0" smtClean="0">
                <a:solidFill>
                  <a:srgbClr val="0070C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well </a:t>
            </a:r>
            <a:r>
              <a:rPr lang="en-US" sz="3800" b="1" dirty="0">
                <a:solidFill>
                  <a:srgbClr val="0070C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as the actual process of starting a new business</a:t>
            </a:r>
            <a:r>
              <a:rPr lang="en-US" sz="3800" b="1" dirty="0" smtClean="0">
                <a:solidFill>
                  <a:srgbClr val="0070C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800" b="1" dirty="0">
                <a:solidFill>
                  <a:srgbClr val="0070C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An entrepreneur is someone who has an idea and who works to create a product or service that people will buy, by building an organization to support the sales</a:t>
            </a:r>
            <a:r>
              <a:rPr lang="en-US" sz="3800" b="1" dirty="0" smtClean="0">
                <a:solidFill>
                  <a:srgbClr val="0070C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800" b="1" dirty="0">
                <a:solidFill>
                  <a:srgbClr val="0070C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sz="3800" b="1" dirty="0" smtClean="0">
                <a:solidFill>
                  <a:srgbClr val="0070C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To </a:t>
            </a:r>
            <a:r>
              <a:rPr lang="en-US" sz="3800" b="1" dirty="0">
                <a:solidFill>
                  <a:srgbClr val="0070C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create new ventures among the young people. </a:t>
            </a:r>
            <a:endParaRPr lang="en-US" sz="3800" b="1" dirty="0" smtClean="0">
              <a:solidFill>
                <a:srgbClr val="0070C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800" b="1" dirty="0">
                <a:solidFill>
                  <a:srgbClr val="0070C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In the present scenario students should acquire ability to merge skills and knowledge in a meaningful way. </a:t>
            </a:r>
          </a:p>
        </p:txBody>
      </p:sp>
    </p:spTree>
    <p:extLst>
      <p:ext uri="{BB962C8B-B14F-4D97-AF65-F5344CB8AC3E}">
        <p14:creationId xmlns:p14="http://schemas.microsoft.com/office/powerpoint/2010/main" val="41648091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8579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lgerian" pitchFamily="82" charset="0"/>
              </a:rPr>
              <a:t>Mushroom cultivation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86408"/>
            <a:ext cx="12192000" cy="6271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>
                <a:solidFill>
                  <a:srgbClr val="0070C0"/>
                </a:solidFill>
              </a:rPr>
              <a:t>Two kinds of mushrooms are </a:t>
            </a:r>
            <a:r>
              <a:rPr lang="en-US" sz="3600" b="1" i="1" dirty="0" smtClean="0">
                <a:solidFill>
                  <a:srgbClr val="0070C0"/>
                </a:solidFill>
              </a:rPr>
              <a:t>cultivated</a:t>
            </a:r>
          </a:p>
          <a:p>
            <a:pPr marL="0" indent="0">
              <a:buNone/>
            </a:pPr>
            <a:r>
              <a:rPr lang="en-US" sz="3600" b="1" i="1" dirty="0" smtClean="0">
                <a:solidFill>
                  <a:srgbClr val="0070C0"/>
                </a:solidFill>
              </a:rPr>
              <a:t> </a:t>
            </a:r>
            <a:r>
              <a:rPr lang="en-US" sz="3600" b="1" i="1" dirty="0">
                <a:solidFill>
                  <a:srgbClr val="0070C0"/>
                </a:solidFill>
              </a:rPr>
              <a:t>namely button and oyster.</a:t>
            </a:r>
          </a:p>
          <a:p>
            <a:pPr marL="0" indent="0">
              <a:buNone/>
            </a:pPr>
            <a:endParaRPr lang="en-US" sz="3600" b="1" i="1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695" y="586408"/>
            <a:ext cx="5345206" cy="64060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454" y="3522382"/>
            <a:ext cx="3175000" cy="3175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77" r="306" b="14424"/>
          <a:stretch/>
        </p:blipFill>
        <p:spPr>
          <a:xfrm>
            <a:off x="299572" y="1810845"/>
            <a:ext cx="4474882" cy="323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55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985" y="0"/>
            <a:ext cx="109728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Algerian" pitchFamily="82" charset="0"/>
              </a:rPr>
              <a:t>Chapter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6043"/>
            <a:ext cx="10972800" cy="5804807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002060"/>
              </a:buClr>
              <a:buNone/>
            </a:pPr>
            <a:r>
              <a:rPr lang="en-US" sz="4000" b="1" dirty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10.1 Food Plants </a:t>
            </a:r>
            <a:endParaRPr lang="en-US" sz="4000" b="1" dirty="0" smtClean="0">
              <a:solidFill>
                <a:srgbClr val="00206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>
              <a:buClr>
                <a:srgbClr val="002060"/>
              </a:buCl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10.2 </a:t>
            </a:r>
            <a:r>
              <a:rPr lang="en-US" sz="4000" b="1" dirty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Spices and </a:t>
            </a:r>
            <a:r>
              <a:rPr lang="en-US" sz="4000" b="1" dirty="0" smtClean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Condiments</a:t>
            </a:r>
          </a:p>
          <a:p>
            <a:pPr>
              <a:buClr>
                <a:srgbClr val="002060"/>
              </a:buCl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10.3 </a:t>
            </a:r>
            <a:r>
              <a:rPr lang="en-US" sz="4000" b="1" dirty="0" err="1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Fibre</a:t>
            </a:r>
            <a:r>
              <a:rPr lang="en-US" sz="4000" b="1" dirty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endParaRPr lang="en-US" sz="4000" b="1" dirty="0" smtClean="0">
              <a:solidFill>
                <a:srgbClr val="00206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>
              <a:buClr>
                <a:srgbClr val="002060"/>
              </a:buCl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10.4 </a:t>
            </a:r>
            <a:r>
              <a:rPr lang="en-US" sz="4000" b="1" dirty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Timber </a:t>
            </a:r>
            <a:endParaRPr lang="en-US" sz="4000" b="1" dirty="0" smtClean="0">
              <a:solidFill>
                <a:srgbClr val="00206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>
              <a:buClr>
                <a:srgbClr val="002060"/>
              </a:buCl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10.5 </a:t>
            </a:r>
            <a:r>
              <a:rPr lang="en-US" sz="4000" b="1" dirty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Latex </a:t>
            </a:r>
            <a:endParaRPr lang="en-US" sz="4000" b="1" dirty="0" smtClean="0">
              <a:solidFill>
                <a:srgbClr val="00206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>
              <a:buClr>
                <a:srgbClr val="002060"/>
              </a:buCl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10.6 </a:t>
            </a:r>
            <a:r>
              <a:rPr lang="en-US" sz="4000" b="1" dirty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Pulp wood </a:t>
            </a:r>
            <a:endParaRPr lang="en-US" sz="4000" b="1" dirty="0" smtClean="0">
              <a:solidFill>
                <a:srgbClr val="00206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>
              <a:buClr>
                <a:srgbClr val="002060"/>
              </a:buCl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10.7 </a:t>
            </a:r>
            <a:r>
              <a:rPr lang="en-US" sz="4000" b="1" dirty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Dye </a:t>
            </a:r>
            <a:endParaRPr lang="en-US" sz="4000" b="1" dirty="0" smtClean="0">
              <a:solidFill>
                <a:srgbClr val="00206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>
              <a:buClr>
                <a:srgbClr val="002060"/>
              </a:buCl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10.8 </a:t>
            </a:r>
            <a:r>
              <a:rPr lang="en-US" sz="4000" b="1" dirty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Cosmetics </a:t>
            </a:r>
            <a:endParaRPr lang="en-US" sz="4000" b="1" dirty="0" smtClean="0">
              <a:solidFill>
                <a:srgbClr val="00206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>
              <a:buClr>
                <a:srgbClr val="002060"/>
              </a:buCl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10.9 Traditional </a:t>
            </a:r>
            <a:r>
              <a:rPr lang="en-US" sz="4000" b="1" dirty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system of medicines </a:t>
            </a:r>
            <a:endParaRPr lang="en-US" sz="4000" b="1" dirty="0" smtClean="0">
              <a:solidFill>
                <a:srgbClr val="00206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>
              <a:buClr>
                <a:srgbClr val="002060"/>
              </a:buCl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10.10 </a:t>
            </a:r>
            <a:r>
              <a:rPr lang="en-US" sz="4000" b="1" dirty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Medicinal plants </a:t>
            </a:r>
            <a:endParaRPr lang="en-US" sz="4000" b="1" dirty="0" smtClean="0">
              <a:solidFill>
                <a:srgbClr val="00206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>
              <a:buClr>
                <a:srgbClr val="002060"/>
              </a:buCl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10.11 </a:t>
            </a:r>
            <a:r>
              <a:rPr lang="en-US" sz="4000" b="1" dirty="0">
                <a:solidFill>
                  <a:srgbClr val="002060"/>
                </a:solidFill>
                <a:latin typeface="Adobe Gothic Std B" pitchFamily="34" charset="-128"/>
                <a:ea typeface="Adobe Gothic Std B" pitchFamily="34" charset="-128"/>
              </a:rPr>
              <a:t>Entrepreneurial Botany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90133538"/>
      </p:ext>
    </p:extLst>
  </p:cSld>
  <p:clrMapOvr>
    <a:masterClrMapping/>
  </p:clrMapOvr>
  <p:transition spd="slow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8579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lgerian" pitchFamily="82" charset="0"/>
              </a:rPr>
              <a:t> Single Cell Protein (SCP) Production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86408"/>
            <a:ext cx="12192000" cy="59932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>
                <a:solidFill>
                  <a:srgbClr val="0070C0"/>
                </a:solidFill>
              </a:rPr>
              <a:t>Single cell protein has a high nutritive value due </a:t>
            </a:r>
            <a:r>
              <a:rPr lang="en-US" sz="3600" b="1" i="1" dirty="0" smtClean="0">
                <a:solidFill>
                  <a:srgbClr val="0070C0"/>
                </a:solidFill>
              </a:rPr>
              <a:t>to </a:t>
            </a:r>
            <a:r>
              <a:rPr lang="en-US" sz="3600" b="1" i="1" dirty="0">
                <a:solidFill>
                  <a:srgbClr val="0070C0"/>
                </a:solidFill>
              </a:rPr>
              <a:t>higher protein, vitamin, essential amino acids </a:t>
            </a:r>
            <a:r>
              <a:rPr lang="en-US" sz="3600" b="1" i="1" dirty="0" smtClean="0">
                <a:solidFill>
                  <a:srgbClr val="0070C0"/>
                </a:solidFill>
              </a:rPr>
              <a:t>and </a:t>
            </a:r>
            <a:r>
              <a:rPr lang="en-US" sz="3600" b="1" i="1" dirty="0">
                <a:solidFill>
                  <a:srgbClr val="0070C0"/>
                </a:solidFill>
              </a:rPr>
              <a:t>lipid content. Hence it can form a good </a:t>
            </a:r>
            <a:r>
              <a:rPr lang="en-US" sz="3600" b="1" i="1" dirty="0" smtClean="0">
                <a:solidFill>
                  <a:srgbClr val="0070C0"/>
                </a:solidFill>
              </a:rPr>
              <a:t>protein </a:t>
            </a:r>
            <a:r>
              <a:rPr lang="en-US" sz="3600" b="1" i="1" dirty="0">
                <a:solidFill>
                  <a:srgbClr val="0070C0"/>
                </a:solidFill>
              </a:rPr>
              <a:t>supplement. However it cannot completely </a:t>
            </a:r>
            <a:r>
              <a:rPr lang="en-US" sz="3600" b="1" i="1" dirty="0" smtClean="0">
                <a:solidFill>
                  <a:srgbClr val="0070C0"/>
                </a:solidFill>
              </a:rPr>
              <a:t>replace </a:t>
            </a:r>
            <a:r>
              <a:rPr lang="en-US" sz="3600" b="1" i="1" dirty="0">
                <a:solidFill>
                  <a:srgbClr val="0070C0"/>
                </a:solidFill>
              </a:rPr>
              <a:t>the conventional protein sources due to their high nucleic acid content and slower in digestibility.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760" t="23740" r="40455" b="15341"/>
          <a:stretch/>
        </p:blipFill>
        <p:spPr>
          <a:xfrm>
            <a:off x="7449670" y="3041374"/>
            <a:ext cx="4742329" cy="39510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74" t="30392" r="23353" b="16078"/>
          <a:stretch/>
        </p:blipFill>
        <p:spPr>
          <a:xfrm>
            <a:off x="228599" y="3186953"/>
            <a:ext cx="3738283" cy="3671047"/>
          </a:xfrm>
          <a:prstGeom prst="rect">
            <a:avLst/>
          </a:prstGeom>
        </p:spPr>
      </p:pic>
      <p:pic>
        <p:nvPicPr>
          <p:cNvPr id="1029" name="Picture 5" descr="Image result for spirulina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1" t="6857" r="9036" b="6017"/>
          <a:stretch/>
        </p:blipFill>
        <p:spPr bwMode="auto">
          <a:xfrm>
            <a:off x="3234018" y="3186953"/>
            <a:ext cx="5298141" cy="367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8424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8579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lgerian" pitchFamily="82" charset="0"/>
              </a:rPr>
              <a:t>Seaweed </a:t>
            </a:r>
            <a:r>
              <a:rPr lang="en-US" b="1" dirty="0">
                <a:solidFill>
                  <a:srgbClr val="FF0000"/>
                </a:solidFill>
                <a:latin typeface="Algerian" pitchFamily="82" charset="0"/>
              </a:rPr>
              <a:t>Liquid Fertilizer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86408"/>
            <a:ext cx="12192000" cy="5993295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>
                <a:solidFill>
                  <a:srgbClr val="0070C0"/>
                </a:solidFill>
              </a:rPr>
              <a:t>Seaweed is rich in trace elements and potassium, which makes it ideal to add to compost in its raw state, to work in as a mulch, or to create a liquid fertilizer.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7" t="14508" r="846" b="709"/>
          <a:stretch/>
        </p:blipFill>
        <p:spPr>
          <a:xfrm>
            <a:off x="134470" y="1573304"/>
            <a:ext cx="3765177" cy="25146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048" y="1497968"/>
            <a:ext cx="3871611" cy="25899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" t="10668" r="25740" b="6453"/>
          <a:stretch/>
        </p:blipFill>
        <p:spPr>
          <a:xfrm>
            <a:off x="8220928" y="1497968"/>
            <a:ext cx="3710802" cy="25899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42" r="38288"/>
          <a:stretch/>
        </p:blipFill>
        <p:spPr>
          <a:xfrm>
            <a:off x="134471" y="4093502"/>
            <a:ext cx="3765176" cy="27644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" t="5751" r="26523" b="5517"/>
          <a:stretch/>
        </p:blipFill>
        <p:spPr>
          <a:xfrm>
            <a:off x="4089048" y="4087905"/>
            <a:ext cx="3871610" cy="28107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928" y="4195779"/>
            <a:ext cx="3710802" cy="266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7412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819" t="8981" r="22162" b="6048"/>
          <a:stretch/>
        </p:blipFill>
        <p:spPr>
          <a:xfrm>
            <a:off x="0" y="1"/>
            <a:ext cx="12192000" cy="711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8449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4129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A0C06"/>
                </a:solidFill>
              </a:rPr>
              <a:t>A terrarium is a collection of small plants growing in a transparent, sealed container.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471" t="18803" r="22419" b="7875"/>
          <a:stretch/>
        </p:blipFill>
        <p:spPr>
          <a:xfrm>
            <a:off x="327988" y="941294"/>
            <a:ext cx="4965724" cy="57676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4035" t="14998" r="51695" b="10374"/>
          <a:stretch/>
        </p:blipFill>
        <p:spPr>
          <a:xfrm>
            <a:off x="5416826" y="941294"/>
            <a:ext cx="2211584" cy="57676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32647" t="52493" r="55172" b="19854"/>
          <a:stretch/>
        </p:blipFill>
        <p:spPr>
          <a:xfrm>
            <a:off x="7780397" y="941294"/>
            <a:ext cx="1994165" cy="23724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68171" t="37250" r="11751" b="19532"/>
          <a:stretch/>
        </p:blipFill>
        <p:spPr>
          <a:xfrm>
            <a:off x="9829801" y="3264177"/>
            <a:ext cx="2196548" cy="27450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44338" t="49538" r="43215" b="21389"/>
          <a:stretch/>
        </p:blipFill>
        <p:spPr>
          <a:xfrm>
            <a:off x="9876898" y="941294"/>
            <a:ext cx="2149451" cy="23724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56420" t="51988" r="32223" b="21039"/>
          <a:stretch/>
        </p:blipFill>
        <p:spPr>
          <a:xfrm>
            <a:off x="7751524" y="3264179"/>
            <a:ext cx="1975942" cy="274504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739495" y="5877917"/>
            <a:ext cx="26763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AE12A7"/>
                </a:solidFill>
              </a:rPr>
              <a:t>Terrarium</a:t>
            </a:r>
          </a:p>
        </p:txBody>
      </p:sp>
    </p:spTree>
    <p:extLst>
      <p:ext uri="{BB962C8B-B14F-4D97-AF65-F5344CB8AC3E}">
        <p14:creationId xmlns:p14="http://schemas.microsoft.com/office/powerpoint/2010/main" val="32783119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04" t="15376" r="22676" b="14728"/>
          <a:stretch/>
        </p:blipFill>
        <p:spPr>
          <a:xfrm>
            <a:off x="-347871" y="1081"/>
            <a:ext cx="12662453" cy="725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3431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407" y="167348"/>
            <a:ext cx="10515600" cy="79337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lgerian" pitchFamily="82" charset="0"/>
              </a:rPr>
              <a:t>Cultivation of Medicinal and Aromatic Plants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855" y="1210235"/>
            <a:ext cx="11990295" cy="56477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 smtClean="0"/>
              <a:t> </a:t>
            </a:r>
            <a:r>
              <a:rPr lang="en-US" sz="4000" b="1" dirty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 Government of India has identified medicinal and aromatic plants as one of the sectors that can make India a global leader in the 21st century owing to the treasure of about 8,000 medicinal and 2,500 aromatic </a:t>
            </a:r>
            <a:r>
              <a:rPr lang="en-US" sz="4000" b="1" dirty="0" smtClean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plants.</a:t>
            </a:r>
          </a:p>
          <a:p>
            <a:pPr marL="0" indent="0">
              <a:buNone/>
            </a:pPr>
            <a:r>
              <a:rPr lang="en-US" sz="4000" b="1" dirty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Central Institute of Medicinal and Aromatic Plants (CIMAP) has developed a number of high yielding varieties and processing technologies to promote cultivation of medicinal and aromatic plants.  </a:t>
            </a:r>
            <a:endParaRPr lang="en-US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b="1" i="1" dirty="0" smtClean="0"/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endParaRPr lang="en-US" b="1" i="1" dirty="0" smtClean="0"/>
          </a:p>
          <a:p>
            <a:pPr marL="0" indent="0">
              <a:buNone/>
            </a:pP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5331612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407" y="167348"/>
            <a:ext cx="10515600" cy="79337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Algerian" pitchFamily="82" charset="0"/>
              </a:rPr>
              <a:t>Cultivation of Medicinal and Aromatic Plants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855" y="1210235"/>
            <a:ext cx="11990295" cy="564776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i="1" dirty="0" smtClean="0"/>
              <a:t> </a:t>
            </a:r>
            <a:r>
              <a:rPr lang="en-US" sz="4000" b="1" dirty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 Cultivation of medicinal/aromatic plants offers following advantages: </a:t>
            </a:r>
            <a:endParaRPr lang="en-US" sz="4000" b="1" dirty="0" smtClean="0">
              <a:solidFill>
                <a:srgbClr val="00206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4000" b="1" dirty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	Generate employment through development of ancillary industries. </a:t>
            </a:r>
            <a:endParaRPr lang="en-US" sz="4000" b="1" dirty="0" smtClean="0">
              <a:solidFill>
                <a:srgbClr val="00206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4000" b="1" dirty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	Foreign exchange earnings through exports. 	Crops are not damaged by domestic animals </a:t>
            </a:r>
            <a:r>
              <a:rPr lang="en-US" sz="4000" b="1" dirty="0" smtClean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  or </a:t>
            </a:r>
            <a:r>
              <a:rPr lang="en-US" sz="4000" b="1" dirty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by birds. </a:t>
            </a:r>
            <a:endParaRPr lang="en-US" sz="4000" b="1" dirty="0" smtClean="0">
              <a:solidFill>
                <a:srgbClr val="00206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4000" b="1" dirty="0">
                <a:solidFill>
                  <a:srgbClr val="00206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	Technologies are farmer and eco-friendly. </a:t>
            </a:r>
            <a:endParaRPr lang="en-US" b="1" i="1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b="1" i="1" dirty="0"/>
          </a:p>
          <a:p>
            <a:pPr marL="0" indent="0">
              <a:buNone/>
            </a:pPr>
            <a:endParaRPr lang="en-US" b="1" i="1" dirty="0" smtClean="0"/>
          </a:p>
          <a:p>
            <a:pPr marL="0" indent="0">
              <a:buNone/>
            </a:pP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8697425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32" y="466337"/>
            <a:ext cx="4563035" cy="320471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32" y="3671047"/>
            <a:ext cx="4563035" cy="3133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296" y="4275337"/>
            <a:ext cx="3792071" cy="24462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297" y="466337"/>
            <a:ext cx="3792071" cy="3809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052" y="2477416"/>
            <a:ext cx="2932858" cy="21431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39" r="-6108" b="9714"/>
          <a:stretch/>
        </p:blipFill>
        <p:spPr>
          <a:xfrm>
            <a:off x="5024437" y="4538964"/>
            <a:ext cx="2932858" cy="21826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39" r="2281" b="6104"/>
          <a:stretch/>
        </p:blipFill>
        <p:spPr>
          <a:xfrm>
            <a:off x="5005667" y="488146"/>
            <a:ext cx="2951628" cy="207084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013983" y="-118438"/>
            <a:ext cx="38941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Gloriosa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superba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795190" y="-96629"/>
            <a:ext cx="41162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err="1">
                <a:solidFill>
                  <a:srgbClr val="002060"/>
                </a:solidFill>
              </a:rPr>
              <a:t>Cymbopogon</a:t>
            </a: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citratus</a:t>
            </a:r>
            <a:endParaRPr lang="en-US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854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609" t="16761" r="50927" b="5363"/>
          <a:stretch/>
        </p:blipFill>
        <p:spPr>
          <a:xfrm>
            <a:off x="6268463" y="1"/>
            <a:ext cx="5632184" cy="6857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0970" t="18787" r="17495" b="13899"/>
          <a:stretch/>
        </p:blipFill>
        <p:spPr>
          <a:xfrm>
            <a:off x="291353" y="0"/>
            <a:ext cx="5711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170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7675" y="1304925"/>
            <a:ext cx="64096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rgbClr val="C00000"/>
                </a:solidFill>
                <a:latin typeface="Rockwell Extra Bold" panose="02060903040505020403" pitchFamily="18" charset="0"/>
              </a:rPr>
              <a:t>THANK  YOU</a:t>
            </a:r>
            <a:endParaRPr lang="en-US" sz="7200" dirty="0">
              <a:solidFill>
                <a:srgbClr val="C00000"/>
              </a:solidFill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847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24594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CC00"/>
                </a:solidFill>
                <a:latin typeface="Algerian" pitchFamily="82" charset="0"/>
              </a:rPr>
              <a:t>Food plants </a:t>
            </a:r>
            <a:endParaRPr lang="en-IN" b="1" dirty="0">
              <a:solidFill>
                <a:srgbClr val="00CC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7150" y="963386"/>
            <a:ext cx="12249150" cy="56741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200" dirty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Currently about 10,000 food plants are being used of which only around 1,500 species were brought under </a:t>
            </a:r>
            <a:r>
              <a:rPr lang="en-US" sz="3200" dirty="0" smtClean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cultivation.</a:t>
            </a:r>
          </a:p>
          <a:p>
            <a:pPr>
              <a:buNone/>
            </a:pPr>
            <a:r>
              <a:rPr lang="en-US" sz="3200" dirty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200" dirty="0">
                <a:solidFill>
                  <a:srgbClr val="00CC00"/>
                </a:solidFill>
                <a:latin typeface="Adobe Gothic Std B" pitchFamily="34" charset="-128"/>
                <a:ea typeface="Adobe Gothic Std B" pitchFamily="34" charset="-128"/>
              </a:rPr>
              <a:t>Cereals .</a:t>
            </a:r>
            <a:r>
              <a:rPr lang="en-US" sz="3200" dirty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endParaRPr lang="en-US" sz="3200" dirty="0" smtClean="0">
              <a:solidFill>
                <a:srgbClr val="80000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571500" indent="-571500">
              <a:buFont typeface="+mj-lt"/>
              <a:buAutoNum type="romanLcPeriod"/>
            </a:pPr>
            <a:r>
              <a:rPr lang="en-US" sz="3200" dirty="0" smtClean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Greater </a:t>
            </a:r>
            <a:r>
              <a:rPr lang="en-US" sz="3200" dirty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adaptability and successful </a:t>
            </a:r>
            <a:r>
              <a:rPr lang="en-US" sz="3200" dirty="0" smtClean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colonisation </a:t>
            </a:r>
            <a:r>
              <a:rPr lang="en-US" sz="3200" dirty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on every type of habitat. </a:t>
            </a:r>
            <a:endParaRPr lang="en-US" sz="3200" dirty="0" smtClean="0">
              <a:solidFill>
                <a:srgbClr val="80000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571500" indent="-571500">
              <a:buFont typeface="+mj-lt"/>
              <a:buAutoNum type="romanLcPeriod"/>
            </a:pPr>
            <a:r>
              <a:rPr lang="en-US" sz="3200" dirty="0" smtClean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The </a:t>
            </a:r>
            <a:r>
              <a:rPr lang="en-US" sz="3200" dirty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relative ease of </a:t>
            </a:r>
            <a:r>
              <a:rPr lang="en-US" sz="3200" dirty="0" smtClean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cultivation.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3200" dirty="0" err="1" smtClean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Tillering</a:t>
            </a:r>
            <a:r>
              <a:rPr lang="en-US" sz="3200" dirty="0" smtClean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3200" dirty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property that produce more branches which results in higher yield per unit area. </a:t>
            </a:r>
            <a:endParaRPr lang="en-US" sz="3200" dirty="0" smtClean="0">
              <a:solidFill>
                <a:srgbClr val="80000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571500" indent="-571500">
              <a:buFont typeface="+mj-lt"/>
              <a:buAutoNum type="romanLcPeriod"/>
            </a:pPr>
            <a:r>
              <a:rPr lang="en-US" sz="3200" dirty="0" smtClean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Compact </a:t>
            </a:r>
            <a:r>
              <a:rPr lang="en-US" sz="3200" dirty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and dry grains that they can be easily handled, transported and stored without undergoing spoilage. </a:t>
            </a:r>
            <a:endParaRPr lang="en-US" sz="3200" dirty="0" smtClean="0">
              <a:solidFill>
                <a:srgbClr val="80000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571500" indent="-571500">
              <a:buFont typeface="+mj-lt"/>
              <a:buAutoNum type="romanLcPeriod"/>
            </a:pPr>
            <a:r>
              <a:rPr lang="en-US" sz="3200" dirty="0" smtClean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High </a:t>
            </a:r>
            <a:r>
              <a:rPr lang="en-US" sz="3200" dirty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caloric value that provides </a:t>
            </a:r>
            <a:r>
              <a:rPr lang="en-US" sz="3200" dirty="0" smtClean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energy.</a:t>
            </a:r>
          </a:p>
          <a:p>
            <a:pPr marL="571500" indent="-571500">
              <a:buFont typeface="+mj-lt"/>
              <a:buAutoNum type="romanLcPeriod"/>
            </a:pPr>
            <a:endParaRPr lang="en-US" sz="3200" dirty="0" smtClean="0">
              <a:solidFill>
                <a:srgbClr val="80000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 marL="0" indent="0">
              <a:buNone/>
            </a:pPr>
            <a:endParaRPr lang="en-US" sz="3200" dirty="0" smtClean="0">
              <a:solidFill>
                <a:srgbClr val="800000"/>
              </a:solidFill>
              <a:latin typeface="Adobe Gothic Std B" pitchFamily="34" charset="-128"/>
              <a:ea typeface="Adobe Gothic Std B" pitchFamily="34" charset="-128"/>
            </a:endParaRPr>
          </a:p>
          <a:p>
            <a:pPr>
              <a:buNone/>
            </a:pPr>
            <a:r>
              <a:rPr lang="en-US" sz="3200" dirty="0" smtClean="0">
                <a:solidFill>
                  <a:srgbClr val="80000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endParaRPr lang="en-IN" sz="3200" dirty="0">
              <a:solidFill>
                <a:srgbClr val="800000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26089"/>
      </p:ext>
    </p:extLst>
  </p:cSld>
  <p:clrMapOvr>
    <a:masterClrMapping/>
  </p:clrMapOvr>
  <p:transition spd="slow">
    <p:wipe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157" t="20667" r="27384" b="5153"/>
          <a:stretch/>
        </p:blipFill>
        <p:spPr>
          <a:xfrm>
            <a:off x="374904" y="-38048"/>
            <a:ext cx="6025896" cy="71528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2238" t="20462" r="12847" b="4033"/>
          <a:stretch/>
        </p:blipFill>
        <p:spPr>
          <a:xfrm>
            <a:off x="6736976" y="254898"/>
            <a:ext cx="5378824" cy="6510529"/>
          </a:xfrm>
          <a:prstGeom prst="round2Diag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261000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450" t="37058" r="12489" b="39826"/>
          <a:stretch/>
        </p:blipFill>
        <p:spPr>
          <a:xfrm>
            <a:off x="289559" y="288241"/>
            <a:ext cx="11759185" cy="263783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75037" y="2809279"/>
            <a:ext cx="1388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/>
              <a:t>Oryza</a:t>
            </a:r>
            <a:r>
              <a:rPr lang="en-US" i="1" dirty="0"/>
              <a:t> sativa </a:t>
            </a:r>
          </a:p>
        </p:txBody>
      </p:sp>
      <p:sp>
        <p:nvSpPr>
          <p:cNvPr id="7" name="Rectangle 6"/>
          <p:cNvSpPr/>
          <p:nvPr/>
        </p:nvSpPr>
        <p:spPr>
          <a:xfrm>
            <a:off x="5214818" y="2846649"/>
            <a:ext cx="19086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/>
              <a:t>Triticum</a:t>
            </a:r>
            <a:r>
              <a:rPr lang="en-US" i="1" dirty="0"/>
              <a:t> </a:t>
            </a:r>
            <a:r>
              <a:rPr lang="en-US" i="1" dirty="0" err="1"/>
              <a:t>aestivum</a:t>
            </a:r>
            <a:r>
              <a:rPr lang="en-US" i="1" dirty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9357582" y="2856375"/>
            <a:ext cx="1118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/>
              <a:t>Zea</a:t>
            </a:r>
            <a:r>
              <a:rPr lang="en-US" i="1" dirty="0"/>
              <a:t> mays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2692" t="55507" r="12093" b="21856"/>
          <a:stretch/>
        </p:blipFill>
        <p:spPr>
          <a:xfrm>
            <a:off x="289558" y="3624776"/>
            <a:ext cx="11759185" cy="267919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037749" y="6303968"/>
            <a:ext cx="1915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/>
              <a:t>Eleusine</a:t>
            </a:r>
            <a:r>
              <a:rPr lang="en-US" i="1" dirty="0"/>
              <a:t> </a:t>
            </a:r>
            <a:r>
              <a:rPr lang="en-US" i="1" dirty="0" err="1"/>
              <a:t>coracana</a:t>
            </a:r>
            <a:r>
              <a:rPr lang="en-US" i="1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99054" y="6315808"/>
            <a:ext cx="2581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err="1"/>
              <a:t>Pennisetum</a:t>
            </a:r>
            <a:r>
              <a:rPr lang="en-US" i="1" dirty="0"/>
              <a:t> </a:t>
            </a:r>
            <a:r>
              <a:rPr lang="en-US" i="1" dirty="0" err="1"/>
              <a:t>americanum</a:t>
            </a:r>
            <a:r>
              <a:rPr lang="en-US" i="1" dirty="0"/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072752" y="6303968"/>
            <a:ext cx="1818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Sorghum </a:t>
            </a:r>
            <a:r>
              <a:rPr lang="en-US" i="1" dirty="0" err="1"/>
              <a:t>vulgare</a:t>
            </a:r>
            <a:r>
              <a:rPr lang="en-US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835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805" t="23609" r="51497" b="5153"/>
          <a:stretch/>
        </p:blipFill>
        <p:spPr>
          <a:xfrm>
            <a:off x="265176" y="259240"/>
            <a:ext cx="4974336" cy="64341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1091" t="15367" r="7677" b="6614"/>
          <a:stretch/>
        </p:blipFill>
        <p:spPr>
          <a:xfrm>
            <a:off x="5925312" y="266222"/>
            <a:ext cx="5428488" cy="654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166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050" y="-116568"/>
            <a:ext cx="10515600" cy="1325563"/>
          </a:xfrm>
        </p:spPr>
        <p:txBody>
          <a:bodyPr/>
          <a:lstStyle/>
          <a:p>
            <a:pPr algn="ctr"/>
            <a:endParaRPr lang="en-IN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167" t="13732" r="1142" b="54747"/>
          <a:stretch/>
        </p:blipFill>
        <p:spPr>
          <a:xfrm>
            <a:off x="161544" y="3434660"/>
            <a:ext cx="11780519" cy="29277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1796" t="44377" r="11918" b="24150"/>
          <a:stretch/>
        </p:blipFill>
        <p:spPr>
          <a:xfrm>
            <a:off x="326136" y="91440"/>
            <a:ext cx="11615928" cy="291693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11826" y="6326862"/>
            <a:ext cx="15215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/>
              <a:t>Vigna</a:t>
            </a:r>
            <a:r>
              <a:rPr lang="en-US" b="1" i="1" dirty="0"/>
              <a:t> </a:t>
            </a:r>
            <a:r>
              <a:rPr lang="en-US" b="1" i="1" dirty="0" err="1"/>
              <a:t>mungo</a:t>
            </a:r>
            <a:r>
              <a:rPr lang="en-US" b="1" i="1" dirty="0"/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9309200" y="6353544"/>
            <a:ext cx="1745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b="1" i="1" dirty="0" err="1"/>
              <a:t>Cicer</a:t>
            </a:r>
            <a:r>
              <a:rPr lang="en-US" b="1" i="1" dirty="0"/>
              <a:t> </a:t>
            </a:r>
            <a:r>
              <a:rPr lang="en-US" b="1" i="1" dirty="0" err="1"/>
              <a:t>arietinum</a:t>
            </a:r>
            <a:r>
              <a:rPr lang="en-US" b="1" i="1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471635" y="6344650"/>
            <a:ext cx="1566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/>
              <a:t>Cajanus</a:t>
            </a:r>
            <a:r>
              <a:rPr lang="en-US" b="1" i="1" dirty="0"/>
              <a:t> </a:t>
            </a:r>
            <a:r>
              <a:rPr lang="en-US" b="1" i="1" dirty="0" err="1"/>
              <a:t>cajan</a:t>
            </a:r>
            <a:r>
              <a:rPr lang="en-US" b="1" i="1" dirty="0"/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577047" y="6344650"/>
            <a:ext cx="1550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/>
              <a:t>Vigna</a:t>
            </a:r>
            <a:r>
              <a:rPr lang="en-US" b="1" i="1" dirty="0"/>
              <a:t> </a:t>
            </a:r>
            <a:r>
              <a:rPr lang="en-US" b="1" i="1" dirty="0" err="1"/>
              <a:t>radiata</a:t>
            </a:r>
            <a:r>
              <a:rPr lang="en-US" b="1" i="1" dirty="0"/>
              <a:t>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12024" y="2955225"/>
            <a:ext cx="22367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/>
              <a:t>Panicum</a:t>
            </a:r>
            <a:r>
              <a:rPr lang="en-US" b="1" i="1" dirty="0"/>
              <a:t> </a:t>
            </a:r>
            <a:r>
              <a:rPr lang="en-US" b="1" i="1" dirty="0" err="1"/>
              <a:t>sumatrense</a:t>
            </a:r>
            <a:r>
              <a:rPr lang="en-US" b="1" i="1" dirty="0"/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294479" y="2969514"/>
            <a:ext cx="1551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/>
              <a:t>Setaria</a:t>
            </a:r>
            <a:r>
              <a:rPr lang="en-US" b="1" i="1" dirty="0"/>
              <a:t> </a:t>
            </a:r>
            <a:r>
              <a:rPr lang="en-US" b="1" i="1" dirty="0" err="1"/>
              <a:t>italica</a:t>
            </a:r>
            <a:r>
              <a:rPr lang="en-US" b="1" i="1" dirty="0"/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891490" y="2953905"/>
            <a:ext cx="2581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/>
              <a:t>Paspalum</a:t>
            </a:r>
            <a:r>
              <a:rPr lang="en-US" b="1" i="1" dirty="0"/>
              <a:t> </a:t>
            </a:r>
            <a:r>
              <a:rPr lang="en-US" b="1" i="1" dirty="0" err="1"/>
              <a:t>scrobiculatum</a:t>
            </a:r>
            <a:r>
              <a:rPr lang="en-US" b="1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732718"/>
      </p:ext>
    </p:extLst>
  </p:cSld>
  <p:clrMapOvr>
    <a:masterClrMapping/>
  </p:clrMapOvr>
  <p:transition spd="slow">
    <p:wipe dir="r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2860</TotalTime>
  <Words>1483</Words>
  <Application>Microsoft Office PowerPoint</Application>
  <PresentationFormat>Custom</PresentationFormat>
  <Paragraphs>232</Paragraphs>
  <Slides>49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PowerPoint Presentation</vt:lpstr>
      <vt:lpstr>Learning objective</vt:lpstr>
      <vt:lpstr>… Learning objective</vt:lpstr>
      <vt:lpstr>Chapter outline</vt:lpstr>
      <vt:lpstr>Food plants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Oil Seeds </vt:lpstr>
      <vt:lpstr>Fatty acids in Oils</vt:lpstr>
      <vt:lpstr>Spices and Condiments</vt:lpstr>
      <vt:lpstr>PowerPoint Presentation</vt:lpstr>
      <vt:lpstr>PowerPoint Presentation</vt:lpstr>
      <vt:lpstr>Fibres</vt:lpstr>
      <vt:lpstr>Timber</vt:lpstr>
      <vt:lpstr>Latex - Rubber</vt:lpstr>
      <vt:lpstr>Pulp Wood</vt:lpstr>
      <vt:lpstr>Indigo </vt:lpstr>
      <vt:lpstr>Indigenous to North Africa and South-west Asia. Principal colouring matter of leaves ‘lacosone” is harmless .  </vt:lpstr>
      <vt:lpstr>Spices and Condiments</vt:lpstr>
      <vt:lpstr>Cosmetics  Aloe vera</vt:lpstr>
      <vt:lpstr>Perfumes</vt:lpstr>
      <vt:lpstr>Traditional Systems of Medicines</vt:lpstr>
      <vt:lpstr>Siddha system of medicine </vt:lpstr>
      <vt:lpstr>Ayurveda system of medicine </vt:lpstr>
      <vt:lpstr>Folk system of medicine</vt:lpstr>
      <vt:lpstr>PowerPoint Presentation</vt:lpstr>
      <vt:lpstr>Medicinal Plants</vt:lpstr>
      <vt:lpstr>PowerPoint Presentation</vt:lpstr>
      <vt:lpstr>PowerPoint Presentation</vt:lpstr>
      <vt:lpstr>PowerPoint Presentation</vt:lpstr>
      <vt:lpstr>Psychoactive Drugs </vt:lpstr>
      <vt:lpstr>Cannabis sativa  – specimen</vt:lpstr>
      <vt:lpstr> Entrepreneurial Botany</vt:lpstr>
      <vt:lpstr>Mushroom cultivation </vt:lpstr>
      <vt:lpstr> Single Cell Protein (SCP) Production </vt:lpstr>
      <vt:lpstr>Seaweed Liquid Fertilizer </vt:lpstr>
      <vt:lpstr>PowerPoint Presentation</vt:lpstr>
      <vt:lpstr>A terrarium is a collection of small plants growing in a transparent, sealed container. </vt:lpstr>
      <vt:lpstr>PowerPoint Presentation</vt:lpstr>
      <vt:lpstr>Cultivation of Medicinal and Aromatic Plants </vt:lpstr>
      <vt:lpstr>Cultivation of Medicinal and Aromatic Plants </vt:lpstr>
      <vt:lpstr>PowerPoint Presentation</vt:lpstr>
      <vt:lpstr>PowerPoint Presentation</vt:lpstr>
      <vt:lpstr>PowerPoint Presentation</vt:lpstr>
    </vt:vector>
  </TitlesOfParts>
  <Company>by adguard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CLASSIFICATION</dc:title>
  <dc:creator>user</dc:creator>
  <cp:lastModifiedBy>dell</cp:lastModifiedBy>
  <cp:revision>220</cp:revision>
  <dcterms:created xsi:type="dcterms:W3CDTF">2018-06-13T02:13:30Z</dcterms:created>
  <dcterms:modified xsi:type="dcterms:W3CDTF">2019-06-10T09:37:17Z</dcterms:modified>
</cp:coreProperties>
</file>